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92"/>
  </p:notesMasterIdLst>
  <p:handoutMasterIdLst>
    <p:handoutMasterId r:id="rId93"/>
  </p:handoutMasterIdLst>
  <p:sldIdLst>
    <p:sldId id="256" r:id="rId2"/>
    <p:sldId id="1255" r:id="rId3"/>
    <p:sldId id="1256" r:id="rId4"/>
    <p:sldId id="564" r:id="rId5"/>
    <p:sldId id="262" r:id="rId6"/>
    <p:sldId id="565" r:id="rId7"/>
    <p:sldId id="264" r:id="rId8"/>
    <p:sldId id="265" r:id="rId9"/>
    <p:sldId id="266" r:id="rId10"/>
    <p:sldId id="267" r:id="rId11"/>
    <p:sldId id="280" r:id="rId12"/>
    <p:sldId id="281" r:id="rId13"/>
    <p:sldId id="282" r:id="rId14"/>
    <p:sldId id="283" r:id="rId15"/>
    <p:sldId id="284" r:id="rId16"/>
    <p:sldId id="566" r:id="rId17"/>
    <p:sldId id="286" r:id="rId18"/>
    <p:sldId id="287" r:id="rId19"/>
    <p:sldId id="288" r:id="rId20"/>
    <p:sldId id="289" r:id="rId21"/>
    <p:sldId id="290" r:id="rId22"/>
    <p:sldId id="567" r:id="rId23"/>
    <p:sldId id="293" r:id="rId24"/>
    <p:sldId id="568" r:id="rId25"/>
    <p:sldId id="917" r:id="rId26"/>
    <p:sldId id="296" r:id="rId27"/>
    <p:sldId id="918" r:id="rId28"/>
    <p:sldId id="301" r:id="rId29"/>
    <p:sldId id="919" r:id="rId30"/>
    <p:sldId id="303" r:id="rId31"/>
    <p:sldId id="920" r:id="rId32"/>
    <p:sldId id="921" r:id="rId33"/>
    <p:sldId id="922" r:id="rId34"/>
    <p:sldId id="923" r:id="rId35"/>
    <p:sldId id="308" r:id="rId36"/>
    <p:sldId id="309" r:id="rId37"/>
    <p:sldId id="924" r:id="rId38"/>
    <p:sldId id="543" r:id="rId39"/>
    <p:sldId id="925" r:id="rId40"/>
    <p:sldId id="926" r:id="rId41"/>
    <p:sldId id="932" r:id="rId42"/>
    <p:sldId id="544" r:id="rId43"/>
    <p:sldId id="927" r:id="rId44"/>
    <p:sldId id="320" r:id="rId45"/>
    <p:sldId id="928" r:id="rId46"/>
    <p:sldId id="929" r:id="rId47"/>
    <p:sldId id="930" r:id="rId48"/>
    <p:sldId id="563" r:id="rId49"/>
    <p:sldId id="547" r:id="rId50"/>
    <p:sldId id="332" r:id="rId51"/>
    <p:sldId id="931" r:id="rId52"/>
    <p:sldId id="336" r:id="rId53"/>
    <p:sldId id="337" r:id="rId54"/>
    <p:sldId id="338" r:id="rId55"/>
    <p:sldId id="339" r:id="rId56"/>
    <p:sldId id="340" r:id="rId57"/>
    <p:sldId id="341" r:id="rId58"/>
    <p:sldId id="342" r:id="rId59"/>
    <p:sldId id="343" r:id="rId60"/>
    <p:sldId id="344" r:id="rId61"/>
    <p:sldId id="345" r:id="rId62"/>
    <p:sldId id="346" r:id="rId63"/>
    <p:sldId id="347" r:id="rId64"/>
    <p:sldId id="353" r:id="rId65"/>
    <p:sldId id="355" r:id="rId66"/>
    <p:sldId id="356" r:id="rId67"/>
    <p:sldId id="357" r:id="rId68"/>
    <p:sldId id="358" r:id="rId69"/>
    <p:sldId id="359" r:id="rId70"/>
    <p:sldId id="360" r:id="rId71"/>
    <p:sldId id="361" r:id="rId72"/>
    <p:sldId id="362" r:id="rId73"/>
    <p:sldId id="363" r:id="rId74"/>
    <p:sldId id="364" r:id="rId75"/>
    <p:sldId id="365" r:id="rId76"/>
    <p:sldId id="366" r:id="rId77"/>
    <p:sldId id="367" r:id="rId78"/>
    <p:sldId id="369" r:id="rId79"/>
    <p:sldId id="299" r:id="rId80"/>
    <p:sldId id="371" r:id="rId81"/>
    <p:sldId id="374" r:id="rId82"/>
    <p:sldId id="380" r:id="rId83"/>
    <p:sldId id="311" r:id="rId84"/>
    <p:sldId id="313" r:id="rId85"/>
    <p:sldId id="315" r:id="rId86"/>
    <p:sldId id="387" r:id="rId87"/>
    <p:sldId id="319" r:id="rId88"/>
    <p:sldId id="321" r:id="rId89"/>
    <p:sldId id="393" r:id="rId90"/>
    <p:sldId id="562" r:id="rId9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00BC"/>
    <a:srgbClr val="B90E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/>
    <p:restoredTop sz="94304"/>
  </p:normalViewPr>
  <p:slideViewPr>
    <p:cSldViewPr snapToGrid="0" snapToObjects="1">
      <p:cViewPr varScale="1">
        <p:scale>
          <a:sx n="168" d="100"/>
          <a:sy n="168" d="100"/>
        </p:scale>
        <p:origin x="480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0B4E39-8921-6441-96D2-FAF0D0936C67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62452-1395-2443-B712-F5349D428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46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80.png>
</file>

<file path=ppt/media/image39.png>
</file>

<file path=ppt/media/image390.png>
</file>

<file path=ppt/media/image4.png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466121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Shape 5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Shape 5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008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Shape 6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Shape 6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05420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Shape 6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Shape 6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15743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Shape 6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Shape 6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28528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Shape 6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Shape 6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13967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Shape 6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Shape 6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84312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Shape 7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04425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Shape 7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Shape 7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9514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Shape 7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Shape 7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7909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Shape 7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Shape 7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0909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70394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Shape 8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Shape 8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93048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Shape 8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Shape 8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25412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Shape 8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Shape 8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86245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Shape 8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Shape 8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Shape 8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Shape 8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49549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Shape 9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Shape 9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Shape 9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88192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Shape 9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Shape 9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57379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hape 9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Shape 9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8147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Shape 9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Shape 9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3658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10247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Shape 9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Shape 9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13247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Shape 9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Shape 9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9975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Shape 10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Shape 10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33584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Shape 10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Shape 10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43658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Shape 10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Shape 10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22945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Shape 10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Shape 10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Shape 10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Shape 10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44330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Shape 1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225140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Shape 1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184953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Shape 10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Shape 10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903911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Shape 1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Shape 1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1772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Shape 1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Shape 1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Shape 1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Shape 1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710484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Shape 1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Shape 1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871637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Shape 13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Shape 13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024527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307566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023841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335029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999714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Shape 3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317824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Shape 5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Shape 5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Shape 5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Shape 5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Shape 6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Shape 6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Shape 6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Shape 6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Shape 6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Shape 6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Shape 6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Shape 6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Shape 6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Shape 7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Shape 7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3893505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Shape 7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Shape 7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Shape 7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Shape 7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Shape 7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Shape 8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Shape 8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Shape 8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Shape 8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Shape 8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Shape 8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Shape 8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Shape 8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855033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Shape 8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Shape 8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Shape 9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Shape 9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Shape 9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Shape 9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943799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Shape 10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Shape 10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870388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Shape 10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Shape 10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6793304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Shape 1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Shape 1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782816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Shape 1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Shape 1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Shape 1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Shape 1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903143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Shape 1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7" name="Shape 1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257688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Shape 12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Shape 1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Shape 12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Shape 1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2299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Shape 5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Shape 5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2781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172" y="205014"/>
            <a:ext cx="8228763" cy="858756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994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172" y="1203631"/>
            <a:ext cx="8228763" cy="2983113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177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4957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172" y="205014"/>
            <a:ext cx="8228763" cy="858756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994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172" y="1203631"/>
            <a:ext cx="8228763" cy="2983113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177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4703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3.png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prompt-predict.web.app/" TargetMode="Externa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10" Type="http://schemas.openxmlformats.org/officeDocument/2006/relationships/image" Target="../media/image48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10" Type="http://schemas.openxmlformats.org/officeDocument/2006/relationships/image" Target="../media/image48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10" Type="http://schemas.openxmlformats.org/officeDocument/2006/relationships/image" Target="../media/image49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10" Type="http://schemas.openxmlformats.org/officeDocument/2006/relationships/image" Target="../media/image49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10" Type="http://schemas.openxmlformats.org/officeDocument/2006/relationships/image" Target="../media/image50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10" Type="http://schemas.openxmlformats.org/officeDocument/2006/relationships/image" Target="../media/image50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10" Type="http://schemas.openxmlformats.org/officeDocument/2006/relationships/image" Target="../media/image58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0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0.png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51.pn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4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0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0.png"/><Relationship Id="rId4" Type="http://schemas.openxmlformats.org/officeDocument/2006/relationships/image" Target="../media/image39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0"/>
          <p:cNvSpPr txBox="1"/>
          <p:nvPr/>
        </p:nvSpPr>
        <p:spPr>
          <a:xfrm>
            <a:off x="140426" y="318103"/>
            <a:ext cx="8872800" cy="173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ro-RO" sz="3600" dirty="0" err="1"/>
              <a:t>Loss</a:t>
            </a:r>
            <a:r>
              <a:rPr lang="ro-RO" sz="3600" dirty="0"/>
              <a:t> </a:t>
            </a:r>
            <a:r>
              <a:rPr lang="ro-RO" sz="3600" dirty="0" err="1"/>
              <a:t>Functions</a:t>
            </a:r>
            <a:r>
              <a:rPr lang="ro-RO" sz="3600" dirty="0"/>
              <a:t> </a:t>
            </a:r>
            <a:r>
              <a:rPr lang="ro-RO" sz="3600" dirty="0" err="1"/>
              <a:t>and</a:t>
            </a:r>
            <a:r>
              <a:rPr lang="ro-RO" sz="3600" dirty="0"/>
              <a:t> </a:t>
            </a:r>
            <a:r>
              <a:rPr lang="ro-RO" sz="3600" dirty="0" err="1"/>
              <a:t>Optimization</a:t>
            </a:r>
            <a:r>
              <a:rPr lang="ro-RO" sz="3600" dirty="0"/>
              <a:t>.
Gradient </a:t>
            </a:r>
            <a:r>
              <a:rPr lang="ro-RO" sz="3600" dirty="0" err="1"/>
              <a:t>Descent</a:t>
            </a:r>
            <a:r>
              <a:rPr lang="ro-RO" sz="3600" dirty="0"/>
              <a:t> </a:t>
            </a:r>
            <a:r>
              <a:rPr lang="ro-RO" sz="3600" dirty="0" err="1"/>
              <a:t>Algorithm</a:t>
            </a:r>
            <a:r>
              <a:rPr lang="ro-RO" sz="3600" dirty="0"/>
              <a:t>.
</a:t>
            </a:r>
            <a:endParaRPr sz="36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" name="TextShape 2">
            <a:extLst>
              <a:ext uri="{FF2B5EF4-FFF2-40B4-BE49-F238E27FC236}">
                <a16:creationId xmlns:a16="http://schemas.microsoft.com/office/drawing/2014/main" id="{A1936848-D958-FB48-98DA-D19DC6FD981D}"/>
              </a:ext>
            </a:extLst>
          </p:cNvPr>
          <p:cNvSpPr txBox="1"/>
          <p:nvPr/>
        </p:nvSpPr>
        <p:spPr>
          <a:xfrm>
            <a:off x="36180" y="2353586"/>
            <a:ext cx="9071640" cy="257622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 Ionescu, Prof. PhD.</a:t>
            </a:r>
          </a:p>
          <a:p>
            <a:pPr algn="ctr">
              <a:spcBef>
                <a:spcPts val="799"/>
              </a:spcBef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</a:p>
          <a:p>
            <a:pPr algn="ctr">
              <a:spcBef>
                <a:spcPts val="799"/>
              </a:spcBef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Faculty of Mathematics and Computer Science</a:t>
            </a:r>
          </a:p>
          <a:p>
            <a:pPr algn="ctr">
              <a:spcBef>
                <a:spcPts val="799"/>
              </a:spcBef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University of Bucharest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3" name="Shape 283"/>
          <p:cNvCxnSpPr/>
          <p:nvPr/>
        </p:nvCxnSpPr>
        <p:spPr>
          <a:xfrm>
            <a:off x="98375" y="4073775"/>
            <a:ext cx="53939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285" name="Shape 2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Shape 2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0996" y="1006538"/>
            <a:ext cx="1258543" cy="1258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Shape 2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9441" y="1006559"/>
            <a:ext cx="1211051" cy="121105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Shape 288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289" name="Shape 289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290" name="Shape 290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291" name="Shape 291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292" name="Shape 292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293" name="Shape 293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sp>
        <p:nvSpPr>
          <p:cNvPr id="294" name="Shape 294"/>
          <p:cNvSpPr txBox="1"/>
          <p:nvPr/>
        </p:nvSpPr>
        <p:spPr>
          <a:xfrm>
            <a:off x="30995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4.9</a:t>
            </a:r>
          </a:p>
        </p:txBody>
      </p:sp>
      <p:sp>
        <p:nvSpPr>
          <p:cNvPr id="295" name="Shape 295"/>
          <p:cNvSpPr txBox="1"/>
          <p:nvPr/>
        </p:nvSpPr>
        <p:spPr>
          <a:xfrm>
            <a:off x="30995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1.3</a:t>
            </a:r>
          </a:p>
        </p:txBody>
      </p:sp>
      <p:sp>
        <p:nvSpPr>
          <p:cNvPr id="296" name="Shape 296"/>
          <p:cNvSpPr txBox="1"/>
          <p:nvPr/>
        </p:nvSpPr>
        <p:spPr>
          <a:xfrm>
            <a:off x="3099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2.0</a:t>
            </a:r>
          </a:p>
        </p:txBody>
      </p:sp>
      <p:sp>
        <p:nvSpPr>
          <p:cNvPr id="297" name="Shape 297"/>
          <p:cNvSpPr txBox="1"/>
          <p:nvPr/>
        </p:nvSpPr>
        <p:spPr>
          <a:xfrm>
            <a:off x="43187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-3.1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x="44711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2.5</a:t>
            </a:r>
          </a:p>
        </p:txBody>
      </p:sp>
      <p:sp>
        <p:nvSpPr>
          <p:cNvPr id="299" name="Shape 299"/>
          <p:cNvSpPr txBox="1"/>
          <p:nvPr/>
        </p:nvSpPr>
        <p:spPr>
          <a:xfrm>
            <a:off x="44711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2.2</a:t>
            </a:r>
          </a:p>
        </p:txBody>
      </p:sp>
      <p:pic>
        <p:nvPicPr>
          <p:cNvPr id="300" name="Shape 3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5800" y="479524"/>
            <a:ext cx="1449175" cy="30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1" name="Shape 301"/>
          <p:cNvCxnSpPr/>
          <p:nvPr/>
        </p:nvCxnSpPr>
        <p:spPr>
          <a:xfrm>
            <a:off x="5679900" y="124025"/>
            <a:ext cx="0" cy="4439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02" name="Shape 302"/>
          <p:cNvSpPr txBox="1"/>
          <p:nvPr/>
        </p:nvSpPr>
        <p:spPr>
          <a:xfrm>
            <a:off x="3229673" y="3964582"/>
            <a:ext cx="873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0000FF"/>
                </a:solidFill>
              </a:rPr>
              <a:t>0</a:t>
            </a:r>
          </a:p>
        </p:txBody>
      </p:sp>
      <p:sp>
        <p:nvSpPr>
          <p:cNvPr id="303" name="Shape 303"/>
          <p:cNvSpPr txBox="1"/>
          <p:nvPr/>
        </p:nvSpPr>
        <p:spPr>
          <a:xfrm>
            <a:off x="98375" y="4048425"/>
            <a:ext cx="12584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Losses:</a:t>
            </a:r>
          </a:p>
        </p:txBody>
      </p:sp>
      <p:sp>
        <p:nvSpPr>
          <p:cNvPr id="304" name="Shape 304"/>
          <p:cNvSpPr txBox="1"/>
          <p:nvPr/>
        </p:nvSpPr>
        <p:spPr>
          <a:xfrm>
            <a:off x="1705673" y="3964582"/>
            <a:ext cx="873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0000FF"/>
                </a:solidFill>
              </a:rPr>
              <a:t>2.9</a:t>
            </a:r>
          </a:p>
        </p:txBody>
      </p:sp>
      <p:sp>
        <p:nvSpPr>
          <p:cNvPr id="305" name="Shape 305"/>
          <p:cNvSpPr txBox="1"/>
          <p:nvPr/>
        </p:nvSpPr>
        <p:spPr>
          <a:xfrm>
            <a:off x="4309300" y="3964575"/>
            <a:ext cx="1012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>
                <a:solidFill>
                  <a:srgbClr val="0000FF"/>
                </a:solidFill>
              </a:rPr>
              <a:t>12.9</a:t>
            </a:r>
          </a:p>
        </p:txBody>
      </p:sp>
      <p:sp>
        <p:nvSpPr>
          <p:cNvPr id="306" name="Shape 306"/>
          <p:cNvSpPr txBox="1"/>
          <p:nvPr/>
        </p:nvSpPr>
        <p:spPr>
          <a:xfrm>
            <a:off x="272825" y="124025"/>
            <a:ext cx="74739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Suppose: 3 training examples, 3 classes.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With some W the scores                           are:</a:t>
            </a:r>
          </a:p>
        </p:txBody>
      </p:sp>
      <p:sp>
        <p:nvSpPr>
          <p:cNvPr id="307" name="Shape 307"/>
          <p:cNvSpPr txBox="1"/>
          <p:nvPr/>
        </p:nvSpPr>
        <p:spPr>
          <a:xfrm>
            <a:off x="5903050" y="174575"/>
            <a:ext cx="3222600" cy="47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Multiclass SVM loss: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8" name="Shape 308"/>
              <p:cNvSpPr txBox="1"/>
              <p:nvPr/>
            </p:nvSpPr>
            <p:spPr>
              <a:xfrm>
                <a:off x="5921425" y="640150"/>
                <a:ext cx="3128100" cy="41942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r>
                  <a:rPr lang="ro-RO" dirty="0"/>
                  <a:t>Given an </a:t>
                </a:r>
                <a:r>
                  <a:rPr lang="ro-RO" dirty="0" err="1"/>
                  <a:t>example</a:t>
                </a:r>
                <a:r>
                  <a:rPr lang="ro-RO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o-RO" dirty="0"/>
                  <a:t>,</a:t>
                </a:r>
              </a:p>
              <a:p>
                <a:r>
                  <a:rPr lang="ro-RO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o-RO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o-RO" dirty="0"/>
                  <a:t>is the image and</a:t>
                </a:r>
              </a:p>
              <a:p>
                <a:r>
                  <a:rPr lang="ro-RO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o-RO" dirty="0"/>
                  <a:t>is the (integer) label,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r>
                  <a:rPr lang="en" dirty="0"/>
                  <a:t>and using the shorthand for the scores vector: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lang="en" dirty="0"/>
              </a:p>
              <a:p>
                <a:pPr lvl="0" rtl="0">
                  <a:spcBef>
                    <a:spcPts val="0"/>
                  </a:spcBef>
                  <a:buNone/>
                </a:pPr>
                <a:r>
                  <a:rPr lang="en" dirty="0"/>
                  <a:t>the SVM loss has the form: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r>
                  <a:rPr lang="en" dirty="0"/>
                  <a:t>and the full training loss is the mean over all examples in the training data:</a:t>
                </a:r>
              </a:p>
            </p:txBody>
          </p:sp>
        </mc:Choice>
        <mc:Fallback xmlns="">
          <p:sp>
            <p:nvSpPr>
              <p:cNvPr id="308" name="Shape 30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1425" y="640150"/>
                <a:ext cx="3128100" cy="4194243"/>
              </a:xfrm>
              <a:prstGeom prst="rect">
                <a:avLst/>
              </a:prstGeom>
              <a:blipFill>
                <a:blip r:embed="rId7"/>
                <a:stretch>
                  <a:fillRect l="-40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13" name="Shape 3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70424" y="2704219"/>
            <a:ext cx="2861791" cy="306799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Shape 314"/>
          <p:cNvSpPr txBox="1"/>
          <p:nvPr/>
        </p:nvSpPr>
        <p:spPr>
          <a:xfrm>
            <a:off x="5844077" y="4092158"/>
            <a:ext cx="3316799" cy="41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200" dirty="0">
                <a:solidFill>
                  <a:srgbClr val="0000FF"/>
                </a:solidFill>
              </a:rPr>
              <a:t>L = (2.9 + 0 + 12.9)/3 </a:t>
            </a:r>
          </a:p>
          <a:p>
            <a:pPr lvl="0">
              <a:spcBef>
                <a:spcPts val="0"/>
              </a:spcBef>
              <a:buNone/>
            </a:pPr>
            <a:r>
              <a:rPr lang="en" sz="2200" dirty="0">
                <a:solidFill>
                  <a:srgbClr val="0000FF"/>
                </a:solidFill>
              </a:rPr>
              <a:t>   =</a:t>
            </a:r>
            <a:r>
              <a:rPr lang="en" sz="2200" b="1" dirty="0">
                <a:solidFill>
                  <a:srgbClr val="0000FF"/>
                </a:solidFill>
              </a:rPr>
              <a:t> 5.27</a:t>
            </a:r>
          </a:p>
        </p:txBody>
      </p:sp>
      <p:pic>
        <p:nvPicPr>
          <p:cNvPr id="315" name="Shape 3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91282" y="3635675"/>
            <a:ext cx="1580102" cy="39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Shape 169">
            <a:extLst>
              <a:ext uri="{FF2B5EF4-FFF2-40B4-BE49-F238E27FC236}">
                <a16:creationId xmlns:a16="http://schemas.microsoft.com/office/drawing/2014/main" id="{AFAC9449-F7AF-5840-AD8C-CE0D1774BCAD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005584" y="2083786"/>
            <a:ext cx="1142639" cy="2384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0105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 txBox="1"/>
          <p:nvPr/>
        </p:nvSpPr>
        <p:spPr>
          <a:xfrm>
            <a:off x="436475" y="298250"/>
            <a:ext cx="8307299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b="1" dirty="0" err="1"/>
              <a:t>Softmax</a:t>
            </a:r>
            <a:r>
              <a:rPr lang="en" sz="2400" b="1" dirty="0"/>
              <a:t> Classifier</a:t>
            </a:r>
            <a:r>
              <a:rPr lang="en" sz="2400" dirty="0"/>
              <a:t> (Multinomial Logistic Regression)</a:t>
            </a:r>
          </a:p>
        </p:txBody>
      </p:sp>
      <p:pic>
        <p:nvPicPr>
          <p:cNvPr id="589" name="Shape 5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Shape 590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591" name="Shape 591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592" name="Shape 592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593" name="Shape 593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594" name="Shape 594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595" name="Shape 595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</p:spTree>
    <p:extLst>
      <p:ext uri="{BB962C8B-B14F-4D97-AF65-F5344CB8AC3E}">
        <p14:creationId xmlns:p14="http://schemas.microsoft.com/office/powerpoint/2010/main" val="3955309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 txBox="1"/>
          <p:nvPr/>
        </p:nvSpPr>
        <p:spPr>
          <a:xfrm>
            <a:off x="436475" y="298250"/>
            <a:ext cx="8307299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 err="1"/>
              <a:t>Softmax</a:t>
            </a:r>
            <a:r>
              <a:rPr lang="en" sz="2400" b="1" dirty="0"/>
              <a:t> Classifier</a:t>
            </a:r>
            <a:r>
              <a:rPr lang="en" sz="2400" dirty="0"/>
              <a:t> (Multinomial Logistic Regression)</a:t>
            </a:r>
          </a:p>
        </p:txBody>
      </p:sp>
      <p:sp>
        <p:nvSpPr>
          <p:cNvPr id="602" name="Shape 602"/>
          <p:cNvSpPr txBox="1"/>
          <p:nvPr/>
        </p:nvSpPr>
        <p:spPr>
          <a:xfrm>
            <a:off x="2653100" y="1025700"/>
            <a:ext cx="6391799" cy="335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scores = unnormalized log probabilities of the classes. 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  <p:pic>
        <p:nvPicPr>
          <p:cNvPr id="603" name="Shape 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Shape 604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605" name="Shape 605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606" name="Shape 606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607" name="Shape 607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608" name="Shape 608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609" name="Shape 609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pic>
        <p:nvPicPr>
          <p:cNvPr id="610" name="Shape 6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5301" y="1573062"/>
            <a:ext cx="1784897" cy="355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3090434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Shape 616"/>
          <p:cNvSpPr txBox="1"/>
          <p:nvPr/>
        </p:nvSpPr>
        <p:spPr>
          <a:xfrm>
            <a:off x="436475" y="298250"/>
            <a:ext cx="8307299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 err="1"/>
              <a:t>Softmax</a:t>
            </a:r>
            <a:r>
              <a:rPr lang="en" sz="2400" b="1" dirty="0"/>
              <a:t> Classifier</a:t>
            </a:r>
            <a:r>
              <a:rPr lang="en" sz="2400" dirty="0"/>
              <a:t> (Multinomial Logistic Regression)</a:t>
            </a:r>
          </a:p>
        </p:txBody>
      </p:sp>
      <p:sp>
        <p:nvSpPr>
          <p:cNvPr id="617" name="Shape 617"/>
          <p:cNvSpPr txBox="1"/>
          <p:nvPr/>
        </p:nvSpPr>
        <p:spPr>
          <a:xfrm>
            <a:off x="2653100" y="1025700"/>
            <a:ext cx="6391799" cy="335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scores = unnormalized log probabilities of the classes 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endParaRPr sz="1800" dirty="0"/>
          </a:p>
        </p:txBody>
      </p:sp>
      <p:pic>
        <p:nvPicPr>
          <p:cNvPr id="618" name="Shape 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sp>
        <p:nvSpPr>
          <p:cNvPr id="619" name="Shape 619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620" name="Shape 620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621" name="Shape 621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622" name="Shape 622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623" name="Shape 623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624" name="Shape 624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pic>
        <p:nvPicPr>
          <p:cNvPr id="625" name="Shape 6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5301" y="1573062"/>
            <a:ext cx="1784897" cy="355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26" name="Shape 626"/>
          <p:cNvSpPr txBox="1"/>
          <p:nvPr/>
        </p:nvSpPr>
        <p:spPr>
          <a:xfrm>
            <a:off x="5919075" y="1552350"/>
            <a:ext cx="713700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where</a:t>
            </a:r>
          </a:p>
        </p:txBody>
      </p:sp>
      <p:pic>
        <p:nvPicPr>
          <p:cNvPr id="627" name="Shape 6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9320" y="1504695"/>
            <a:ext cx="2886577" cy="49223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32729464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Shape 633"/>
          <p:cNvSpPr txBox="1"/>
          <p:nvPr/>
        </p:nvSpPr>
        <p:spPr>
          <a:xfrm>
            <a:off x="436475" y="298250"/>
            <a:ext cx="8307299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 err="1"/>
              <a:t>Softmax</a:t>
            </a:r>
            <a:r>
              <a:rPr lang="en" sz="2400" b="1" dirty="0"/>
              <a:t> Classifier</a:t>
            </a:r>
            <a:r>
              <a:rPr lang="en" sz="2400" dirty="0"/>
              <a:t> (Multinomial Logistic Regression)</a:t>
            </a:r>
          </a:p>
        </p:txBody>
      </p:sp>
      <p:sp>
        <p:nvSpPr>
          <p:cNvPr id="634" name="Shape 634"/>
          <p:cNvSpPr txBox="1"/>
          <p:nvPr/>
        </p:nvSpPr>
        <p:spPr>
          <a:xfrm>
            <a:off x="2653100" y="1025700"/>
            <a:ext cx="6391799" cy="335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scores = unnormalized log probabilities of the classes. 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  <p:pic>
        <p:nvPicPr>
          <p:cNvPr id="635" name="Shape 6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Shape 636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637" name="Shape 637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638" name="Shape 638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639" name="Shape 639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640" name="Shape 640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641" name="Shape 641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pic>
        <p:nvPicPr>
          <p:cNvPr id="642" name="Shape 6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5301" y="1573062"/>
            <a:ext cx="1784897" cy="355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43" name="Shape 643"/>
          <p:cNvSpPr txBox="1"/>
          <p:nvPr/>
        </p:nvSpPr>
        <p:spPr>
          <a:xfrm>
            <a:off x="5919075" y="1552350"/>
            <a:ext cx="713700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where</a:t>
            </a:r>
          </a:p>
        </p:txBody>
      </p:sp>
      <p:pic>
        <p:nvPicPr>
          <p:cNvPr id="644" name="Shape 6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9320" y="1504695"/>
            <a:ext cx="2886577" cy="49223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45" name="Shape 645"/>
          <p:cNvSpPr/>
          <p:nvPr/>
        </p:nvSpPr>
        <p:spPr>
          <a:xfrm>
            <a:off x="5023098" y="1404875"/>
            <a:ext cx="713700" cy="7778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6" name="Shape 646"/>
          <p:cNvSpPr txBox="1"/>
          <p:nvPr/>
        </p:nvSpPr>
        <p:spPr>
          <a:xfrm>
            <a:off x="5306050" y="2380175"/>
            <a:ext cx="2658900" cy="89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0000"/>
                </a:solidFill>
              </a:rPr>
              <a:t>Softmax function</a:t>
            </a:r>
          </a:p>
        </p:txBody>
      </p:sp>
    </p:spTree>
    <p:extLst>
      <p:ext uri="{BB962C8B-B14F-4D97-AF65-F5344CB8AC3E}">
        <p14:creationId xmlns:p14="http://schemas.microsoft.com/office/powerpoint/2010/main" val="3478370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hape 652"/>
          <p:cNvSpPr txBox="1"/>
          <p:nvPr/>
        </p:nvSpPr>
        <p:spPr>
          <a:xfrm>
            <a:off x="436475" y="298250"/>
            <a:ext cx="8307299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 err="1"/>
              <a:t>Softmax</a:t>
            </a:r>
            <a:r>
              <a:rPr lang="en" sz="2400" b="1" dirty="0"/>
              <a:t> Classifier</a:t>
            </a:r>
            <a:r>
              <a:rPr lang="en" sz="2400" dirty="0"/>
              <a:t> (Multinomial Logistic Regression)</a:t>
            </a:r>
          </a:p>
        </p:txBody>
      </p:sp>
      <p:sp>
        <p:nvSpPr>
          <p:cNvPr id="653" name="Shape 653"/>
          <p:cNvSpPr txBox="1"/>
          <p:nvPr/>
        </p:nvSpPr>
        <p:spPr>
          <a:xfrm>
            <a:off x="2653100" y="1025700"/>
            <a:ext cx="6391799" cy="335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scores = unnormalized log probabilities of the classes. 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Want to maximize the log likelihood, or (for a loss function)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to minimize the negative log likelihood of the correct class: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  <p:pic>
        <p:nvPicPr>
          <p:cNvPr id="654" name="Shape 6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Shape 655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656" name="Shape 656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657" name="Shape 657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658" name="Shape 658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659" name="Shape 659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660" name="Shape 660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pic>
        <p:nvPicPr>
          <p:cNvPr id="661" name="Shape 6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8546" y="2829600"/>
            <a:ext cx="3801064" cy="4421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662" name="Shape 6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25301" y="1573062"/>
            <a:ext cx="1784897" cy="355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63" name="Shape 663"/>
          <p:cNvSpPr txBox="1"/>
          <p:nvPr/>
        </p:nvSpPr>
        <p:spPr>
          <a:xfrm>
            <a:off x="5919075" y="1552350"/>
            <a:ext cx="713700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where</a:t>
            </a:r>
          </a:p>
        </p:txBody>
      </p:sp>
      <p:pic>
        <p:nvPicPr>
          <p:cNvPr id="664" name="Shape 6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49320" y="1504695"/>
            <a:ext cx="2886577" cy="49223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417804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Shape 670"/>
          <p:cNvSpPr txBox="1"/>
          <p:nvPr/>
        </p:nvSpPr>
        <p:spPr>
          <a:xfrm>
            <a:off x="436475" y="298250"/>
            <a:ext cx="8307299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 err="1"/>
              <a:t>Softmax</a:t>
            </a:r>
            <a:r>
              <a:rPr lang="en" sz="2400" b="1" dirty="0"/>
              <a:t> Classifier</a:t>
            </a:r>
            <a:r>
              <a:rPr lang="en" sz="2400" dirty="0"/>
              <a:t> (Multinomial Logistic Regression)</a:t>
            </a:r>
          </a:p>
        </p:txBody>
      </p:sp>
      <p:sp>
        <p:nvSpPr>
          <p:cNvPr id="671" name="Shape 671"/>
          <p:cNvSpPr txBox="1"/>
          <p:nvPr/>
        </p:nvSpPr>
        <p:spPr>
          <a:xfrm>
            <a:off x="2653100" y="1025700"/>
            <a:ext cx="6391799" cy="335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scores = unnormalized log probabilities of the classes. 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Want to maximize the log likelihood, or (for a loss function)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to minimize the negative log likelihood of the correct class: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  <p:pic>
        <p:nvPicPr>
          <p:cNvPr id="672" name="Shape 6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Shape 673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674" name="Shape 674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675" name="Shape 675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676" name="Shape 676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677" name="Shape 677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678" name="Shape 678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pic>
        <p:nvPicPr>
          <p:cNvPr id="679" name="Shape 6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8546" y="2829600"/>
            <a:ext cx="3801064" cy="4421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680" name="Shape 6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7050" y="3641012"/>
            <a:ext cx="2614024" cy="657574"/>
          </a:xfrm>
          <a:prstGeom prst="rect">
            <a:avLst/>
          </a:prstGeom>
          <a:noFill/>
          <a:ln>
            <a:noFill/>
          </a:ln>
        </p:spPr>
      </p:pic>
      <p:sp>
        <p:nvSpPr>
          <p:cNvPr id="681" name="Shape 681"/>
          <p:cNvSpPr txBox="1"/>
          <p:nvPr/>
        </p:nvSpPr>
        <p:spPr>
          <a:xfrm>
            <a:off x="2948675" y="3678000"/>
            <a:ext cx="2250599" cy="44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in summary:</a:t>
            </a:r>
          </a:p>
        </p:txBody>
      </p:sp>
      <p:cxnSp>
        <p:nvCxnSpPr>
          <p:cNvPr id="682" name="Shape 682"/>
          <p:cNvCxnSpPr/>
          <p:nvPr/>
        </p:nvCxnSpPr>
        <p:spPr>
          <a:xfrm>
            <a:off x="2909450" y="3536825"/>
            <a:ext cx="57876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683" name="Shape 68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5301" y="1573062"/>
            <a:ext cx="1784897" cy="355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84" name="Shape 684"/>
          <p:cNvSpPr txBox="1"/>
          <p:nvPr/>
        </p:nvSpPr>
        <p:spPr>
          <a:xfrm>
            <a:off x="5919075" y="1552350"/>
            <a:ext cx="713700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where</a:t>
            </a:r>
          </a:p>
        </p:txBody>
      </p:sp>
      <p:pic>
        <p:nvPicPr>
          <p:cNvPr id="685" name="Shape 68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49320" y="1504695"/>
            <a:ext cx="2886577" cy="49223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164441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Shape 690"/>
          <p:cNvSpPr/>
          <p:nvPr/>
        </p:nvSpPr>
        <p:spPr>
          <a:xfrm>
            <a:off x="14821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2" name="Shape 692"/>
          <p:cNvSpPr txBox="1"/>
          <p:nvPr/>
        </p:nvSpPr>
        <p:spPr>
          <a:xfrm>
            <a:off x="436475" y="298250"/>
            <a:ext cx="8307299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 err="1"/>
              <a:t>Softmax</a:t>
            </a:r>
            <a:r>
              <a:rPr lang="en" sz="2400" b="1" dirty="0"/>
              <a:t> Classifier</a:t>
            </a:r>
            <a:r>
              <a:rPr lang="en" sz="2400" dirty="0"/>
              <a:t> (Multinomial Logistic Regression)</a:t>
            </a:r>
          </a:p>
        </p:txBody>
      </p:sp>
      <p:pic>
        <p:nvPicPr>
          <p:cNvPr id="693" name="Shape 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Shape 694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695" name="Shape 695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696" name="Shape 696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697" name="Shape 697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698" name="Shape 698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699" name="Shape 699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pic>
        <p:nvPicPr>
          <p:cNvPr id="700" name="Shape 7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7975" y="966837"/>
            <a:ext cx="2614024" cy="657574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Shape 701"/>
          <p:cNvSpPr txBox="1"/>
          <p:nvPr/>
        </p:nvSpPr>
        <p:spPr>
          <a:xfrm>
            <a:off x="501775" y="4125000"/>
            <a:ext cx="34428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unnormalized log probabilities</a:t>
            </a:r>
          </a:p>
        </p:txBody>
      </p:sp>
    </p:spTree>
    <p:extLst>
      <p:ext uri="{BB962C8B-B14F-4D97-AF65-F5344CB8AC3E}">
        <p14:creationId xmlns:p14="http://schemas.microsoft.com/office/powerpoint/2010/main" val="1600675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Shape 706"/>
          <p:cNvSpPr/>
          <p:nvPr/>
        </p:nvSpPr>
        <p:spPr>
          <a:xfrm>
            <a:off x="14821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08" name="Shape 708"/>
          <p:cNvSpPr txBox="1"/>
          <p:nvPr/>
        </p:nvSpPr>
        <p:spPr>
          <a:xfrm>
            <a:off x="436475" y="298250"/>
            <a:ext cx="8307299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 err="1"/>
              <a:t>Softmax</a:t>
            </a:r>
            <a:r>
              <a:rPr lang="en" sz="2400" b="1" dirty="0"/>
              <a:t> Classifier</a:t>
            </a:r>
            <a:r>
              <a:rPr lang="en" sz="2400" dirty="0"/>
              <a:t> (Multinomial Logistic Regression)</a:t>
            </a:r>
          </a:p>
        </p:txBody>
      </p:sp>
      <p:pic>
        <p:nvPicPr>
          <p:cNvPr id="709" name="Shape 7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sp>
        <p:nvSpPr>
          <p:cNvPr id="710" name="Shape 710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711" name="Shape 711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712" name="Shape 712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713" name="Shape 713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714" name="Shape 714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715" name="Shape 715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pic>
        <p:nvPicPr>
          <p:cNvPr id="716" name="Shape 7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7975" y="966837"/>
            <a:ext cx="2614024" cy="657574"/>
          </a:xfrm>
          <a:prstGeom prst="rect">
            <a:avLst/>
          </a:prstGeom>
          <a:noFill/>
          <a:ln>
            <a:noFill/>
          </a:ln>
        </p:spPr>
      </p:pic>
      <p:sp>
        <p:nvSpPr>
          <p:cNvPr id="717" name="Shape 717"/>
          <p:cNvSpPr txBox="1"/>
          <p:nvPr/>
        </p:nvSpPr>
        <p:spPr>
          <a:xfrm>
            <a:off x="501775" y="4125000"/>
            <a:ext cx="34428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unnormalized log probabilities</a:t>
            </a:r>
          </a:p>
        </p:txBody>
      </p:sp>
      <p:cxnSp>
        <p:nvCxnSpPr>
          <p:cNvPr id="718" name="Shape 718"/>
          <p:cNvCxnSpPr>
            <a:stCxn id="706" idx="3"/>
          </p:cNvCxnSpPr>
          <p:nvPr/>
        </p:nvCxnSpPr>
        <p:spPr>
          <a:xfrm>
            <a:off x="2545074" y="3250600"/>
            <a:ext cx="740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19" name="Shape 719"/>
          <p:cNvSpPr/>
          <p:nvPr/>
        </p:nvSpPr>
        <p:spPr>
          <a:xfrm>
            <a:off x="34633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20" name="Shape 720"/>
          <p:cNvSpPr txBox="1"/>
          <p:nvPr/>
        </p:nvSpPr>
        <p:spPr>
          <a:xfrm>
            <a:off x="36329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24.5</a:t>
            </a:r>
          </a:p>
        </p:txBody>
      </p:sp>
      <p:sp>
        <p:nvSpPr>
          <p:cNvPr id="721" name="Shape 721"/>
          <p:cNvSpPr txBox="1"/>
          <p:nvPr/>
        </p:nvSpPr>
        <p:spPr>
          <a:xfrm>
            <a:off x="34043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164.0</a:t>
            </a:r>
          </a:p>
        </p:txBody>
      </p:sp>
      <p:sp>
        <p:nvSpPr>
          <p:cNvPr id="722" name="Shape 722"/>
          <p:cNvSpPr txBox="1"/>
          <p:nvPr/>
        </p:nvSpPr>
        <p:spPr>
          <a:xfrm>
            <a:off x="35567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0.18</a:t>
            </a:r>
          </a:p>
        </p:txBody>
      </p:sp>
      <p:sp>
        <p:nvSpPr>
          <p:cNvPr id="723" name="Shape 723"/>
          <p:cNvSpPr txBox="1"/>
          <p:nvPr/>
        </p:nvSpPr>
        <p:spPr>
          <a:xfrm>
            <a:off x="2637200" y="2786200"/>
            <a:ext cx="843300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exp</a:t>
            </a:r>
          </a:p>
        </p:txBody>
      </p:sp>
      <p:sp>
        <p:nvSpPr>
          <p:cNvPr id="724" name="Shape 724"/>
          <p:cNvSpPr txBox="1"/>
          <p:nvPr/>
        </p:nvSpPr>
        <p:spPr>
          <a:xfrm>
            <a:off x="2599050" y="1891275"/>
            <a:ext cx="34428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unnormalized probabilities</a:t>
            </a:r>
          </a:p>
        </p:txBody>
      </p:sp>
    </p:spTree>
    <p:extLst>
      <p:ext uri="{BB962C8B-B14F-4D97-AF65-F5344CB8AC3E}">
        <p14:creationId xmlns:p14="http://schemas.microsoft.com/office/powerpoint/2010/main" val="1438406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Shape 729"/>
          <p:cNvSpPr/>
          <p:nvPr/>
        </p:nvSpPr>
        <p:spPr>
          <a:xfrm>
            <a:off x="14821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31" name="Shape 731"/>
          <p:cNvSpPr txBox="1"/>
          <p:nvPr/>
        </p:nvSpPr>
        <p:spPr>
          <a:xfrm>
            <a:off x="436475" y="298250"/>
            <a:ext cx="8307299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 err="1"/>
              <a:t>Softmax</a:t>
            </a:r>
            <a:r>
              <a:rPr lang="en" sz="2400" b="1" dirty="0"/>
              <a:t> Classifier</a:t>
            </a:r>
            <a:r>
              <a:rPr lang="en" sz="2400" dirty="0"/>
              <a:t> (Multinomial Logistic Regression)</a:t>
            </a:r>
          </a:p>
        </p:txBody>
      </p:sp>
      <p:pic>
        <p:nvPicPr>
          <p:cNvPr id="732" name="Shape 7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Shape 733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734" name="Shape 734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735" name="Shape 735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736" name="Shape 736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737" name="Shape 737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738" name="Shape 738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pic>
        <p:nvPicPr>
          <p:cNvPr id="739" name="Shape 7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7975" y="966837"/>
            <a:ext cx="2614024" cy="657574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Shape 740"/>
          <p:cNvSpPr txBox="1"/>
          <p:nvPr/>
        </p:nvSpPr>
        <p:spPr>
          <a:xfrm>
            <a:off x="501775" y="4125000"/>
            <a:ext cx="34428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unnormalized log probabilities</a:t>
            </a:r>
          </a:p>
        </p:txBody>
      </p:sp>
      <p:cxnSp>
        <p:nvCxnSpPr>
          <p:cNvPr id="741" name="Shape 741"/>
          <p:cNvCxnSpPr>
            <a:stCxn id="729" idx="3"/>
          </p:cNvCxnSpPr>
          <p:nvPr/>
        </p:nvCxnSpPr>
        <p:spPr>
          <a:xfrm>
            <a:off x="2545074" y="3250600"/>
            <a:ext cx="740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42" name="Shape 742"/>
          <p:cNvSpPr/>
          <p:nvPr/>
        </p:nvSpPr>
        <p:spPr>
          <a:xfrm>
            <a:off x="34633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43" name="Shape 743"/>
          <p:cNvSpPr txBox="1"/>
          <p:nvPr/>
        </p:nvSpPr>
        <p:spPr>
          <a:xfrm>
            <a:off x="36329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24.5</a:t>
            </a:r>
          </a:p>
        </p:txBody>
      </p:sp>
      <p:sp>
        <p:nvSpPr>
          <p:cNvPr id="744" name="Shape 744"/>
          <p:cNvSpPr txBox="1"/>
          <p:nvPr/>
        </p:nvSpPr>
        <p:spPr>
          <a:xfrm>
            <a:off x="34043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164.0</a:t>
            </a:r>
          </a:p>
        </p:txBody>
      </p:sp>
      <p:sp>
        <p:nvSpPr>
          <p:cNvPr id="745" name="Shape 745"/>
          <p:cNvSpPr txBox="1"/>
          <p:nvPr/>
        </p:nvSpPr>
        <p:spPr>
          <a:xfrm>
            <a:off x="35567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0.18</a:t>
            </a:r>
          </a:p>
        </p:txBody>
      </p:sp>
      <p:sp>
        <p:nvSpPr>
          <p:cNvPr id="746" name="Shape 746"/>
          <p:cNvSpPr txBox="1"/>
          <p:nvPr/>
        </p:nvSpPr>
        <p:spPr>
          <a:xfrm>
            <a:off x="2637200" y="2786200"/>
            <a:ext cx="843300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exp</a:t>
            </a:r>
          </a:p>
        </p:txBody>
      </p:sp>
      <p:cxnSp>
        <p:nvCxnSpPr>
          <p:cNvPr id="747" name="Shape 747"/>
          <p:cNvCxnSpPr/>
          <p:nvPr/>
        </p:nvCxnSpPr>
        <p:spPr>
          <a:xfrm>
            <a:off x="4526275" y="3250600"/>
            <a:ext cx="1080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48" name="Shape 748"/>
          <p:cNvSpPr txBox="1"/>
          <p:nvPr/>
        </p:nvSpPr>
        <p:spPr>
          <a:xfrm>
            <a:off x="4601775" y="2770575"/>
            <a:ext cx="16193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normalize</a:t>
            </a:r>
          </a:p>
        </p:txBody>
      </p:sp>
      <p:sp>
        <p:nvSpPr>
          <p:cNvPr id="749" name="Shape 749"/>
          <p:cNvSpPr txBox="1"/>
          <p:nvPr/>
        </p:nvSpPr>
        <p:spPr>
          <a:xfrm>
            <a:off x="2599050" y="1891275"/>
            <a:ext cx="34428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unnormalized probabilities</a:t>
            </a:r>
          </a:p>
        </p:txBody>
      </p:sp>
      <p:sp>
        <p:nvSpPr>
          <p:cNvPr id="750" name="Shape 750"/>
          <p:cNvSpPr/>
          <p:nvPr/>
        </p:nvSpPr>
        <p:spPr>
          <a:xfrm>
            <a:off x="58255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51" name="Shape 751"/>
          <p:cNvSpPr txBox="1"/>
          <p:nvPr/>
        </p:nvSpPr>
        <p:spPr>
          <a:xfrm>
            <a:off x="59189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0.13</a:t>
            </a:r>
          </a:p>
        </p:txBody>
      </p:sp>
      <p:sp>
        <p:nvSpPr>
          <p:cNvPr id="752" name="Shape 752"/>
          <p:cNvSpPr txBox="1"/>
          <p:nvPr/>
        </p:nvSpPr>
        <p:spPr>
          <a:xfrm>
            <a:off x="59189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0.87</a:t>
            </a:r>
          </a:p>
        </p:txBody>
      </p:sp>
      <p:sp>
        <p:nvSpPr>
          <p:cNvPr id="753" name="Shape 753"/>
          <p:cNvSpPr txBox="1"/>
          <p:nvPr/>
        </p:nvSpPr>
        <p:spPr>
          <a:xfrm>
            <a:off x="59189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0.00</a:t>
            </a:r>
          </a:p>
        </p:txBody>
      </p:sp>
      <p:sp>
        <p:nvSpPr>
          <p:cNvPr id="754" name="Shape 754"/>
          <p:cNvSpPr txBox="1"/>
          <p:nvPr/>
        </p:nvSpPr>
        <p:spPr>
          <a:xfrm>
            <a:off x="5664425" y="4125000"/>
            <a:ext cx="14363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38761D"/>
                </a:solidFill>
              </a:rPr>
              <a:t>probabilities</a:t>
            </a:r>
          </a:p>
        </p:txBody>
      </p:sp>
    </p:spTree>
    <p:extLst>
      <p:ext uri="{BB962C8B-B14F-4D97-AF65-F5344CB8AC3E}">
        <p14:creationId xmlns:p14="http://schemas.microsoft.com/office/powerpoint/2010/main" val="2059245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373380" y="1059607"/>
            <a:ext cx="7284395" cy="39458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306792" indent="-233309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Extra points during lectures / labs 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awarded only in the first round of evaluation</a:t>
            </a:r>
          </a:p>
          <a:p>
            <a:pPr marL="306792" indent="-233309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Lectures: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awarded based on the ranking of answers on Kahoot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top 3 get up to 0.3 points per lecture, next 3 up to 0.2 points and so on</a:t>
            </a:r>
          </a:p>
          <a:p>
            <a:pPr marL="306792" indent="-233309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Labs: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first to answer solve an exercise gets 0.2 points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maximum 0.4 points per lab for each student</a:t>
            </a:r>
          </a:p>
          <a:p>
            <a:pPr marL="306792" indent="-233309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Up to 1 bonus point during lectures (added to final grade)</a:t>
            </a:r>
          </a:p>
          <a:p>
            <a:pPr marL="306792" indent="-233309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Up to 1 bonus point during labs (added to final grade)</a:t>
            </a:r>
          </a:p>
          <a:p>
            <a:pPr marL="306792" indent="-233309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497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Up to 2 bonus points for some data annotation</a:t>
            </a:r>
          </a:p>
          <a:p>
            <a:pPr marL="306792" indent="-233309">
              <a:spcAft>
                <a:spcPts val="962"/>
              </a:spcAft>
              <a:buClr>
                <a:srgbClr val="000000"/>
              </a:buClr>
              <a:buSzPct val="45000"/>
              <a:buFontTx/>
              <a:buChar char="-"/>
            </a:pPr>
            <a:endParaRPr lang="en-US" sz="1497" spc="-1" dirty="0">
              <a:uFill>
                <a:solidFill>
                  <a:srgbClr val="FFFFFF"/>
                </a:solidFill>
              </a:uFill>
            </a:endParaRPr>
          </a:p>
          <a:p>
            <a:pPr marL="293933" indent="-220450">
              <a:spcAft>
                <a:spcPts val="96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497" spc="-1" dirty="0">
              <a:uFill>
                <a:solidFill>
                  <a:srgbClr val="FFFFFF"/>
                </a:solidFill>
              </a:uFill>
            </a:endParaRPr>
          </a:p>
          <a:p>
            <a:pPr marL="293933" indent="-220450">
              <a:spcAft>
                <a:spcPts val="96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497" spc="-1" dirty="0">
              <a:uFill>
                <a:solidFill>
                  <a:srgbClr val="FFFFFF"/>
                </a:solidFill>
              </a:uFill>
            </a:endParaRPr>
          </a:p>
          <a:p>
            <a:pPr marL="293933" indent="-220450">
              <a:spcAft>
                <a:spcPts val="96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497" spc="-1" dirty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" name="TextShape 1">
            <a:extLst>
              <a:ext uri="{FF2B5EF4-FFF2-40B4-BE49-F238E27FC236}">
                <a16:creationId xmlns:a16="http://schemas.microsoft.com/office/drawing/2014/main" id="{6D395ACB-B15E-E640-9B4C-B457F65959A6}"/>
              </a:ext>
            </a:extLst>
          </p:cNvPr>
          <p:cNvSpPr txBox="1"/>
          <p:nvPr/>
        </p:nvSpPr>
        <p:spPr>
          <a:xfrm>
            <a:off x="1485555" y="208934"/>
            <a:ext cx="6172220" cy="85067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2994" spc="-1" dirty="0">
                <a:uFill>
                  <a:solidFill>
                    <a:srgbClr val="FFFFFF"/>
                  </a:solidFill>
                </a:uFill>
              </a:rPr>
              <a:t>Grading System</a:t>
            </a:r>
          </a:p>
        </p:txBody>
      </p:sp>
    </p:spTree>
    <p:extLst>
      <p:ext uri="{BB962C8B-B14F-4D97-AF65-F5344CB8AC3E}">
        <p14:creationId xmlns:p14="http://schemas.microsoft.com/office/powerpoint/2010/main" val="20885714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Shape 759"/>
          <p:cNvSpPr/>
          <p:nvPr/>
        </p:nvSpPr>
        <p:spPr>
          <a:xfrm>
            <a:off x="14821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61" name="Shape 761"/>
          <p:cNvSpPr txBox="1"/>
          <p:nvPr/>
        </p:nvSpPr>
        <p:spPr>
          <a:xfrm>
            <a:off x="436475" y="298250"/>
            <a:ext cx="8307299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 err="1"/>
              <a:t>Softmax</a:t>
            </a:r>
            <a:r>
              <a:rPr lang="en" sz="2400" b="1" dirty="0"/>
              <a:t> Classifier</a:t>
            </a:r>
            <a:r>
              <a:rPr lang="en" sz="2400" dirty="0"/>
              <a:t> (Multinomial Logistic Regression)</a:t>
            </a:r>
          </a:p>
        </p:txBody>
      </p:sp>
      <p:pic>
        <p:nvPicPr>
          <p:cNvPr id="762" name="Shape 7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Shape 763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764" name="Shape 764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765" name="Shape 765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766" name="Shape 766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767" name="Shape 767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768" name="Shape 768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pic>
        <p:nvPicPr>
          <p:cNvPr id="769" name="Shape 7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7975" y="966837"/>
            <a:ext cx="2614024" cy="657574"/>
          </a:xfrm>
          <a:prstGeom prst="rect">
            <a:avLst/>
          </a:prstGeom>
          <a:noFill/>
          <a:ln>
            <a:noFill/>
          </a:ln>
        </p:spPr>
      </p:pic>
      <p:sp>
        <p:nvSpPr>
          <p:cNvPr id="770" name="Shape 770"/>
          <p:cNvSpPr txBox="1"/>
          <p:nvPr/>
        </p:nvSpPr>
        <p:spPr>
          <a:xfrm>
            <a:off x="501775" y="4125000"/>
            <a:ext cx="34428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unnormalized log probabilities</a:t>
            </a:r>
          </a:p>
        </p:txBody>
      </p:sp>
      <p:cxnSp>
        <p:nvCxnSpPr>
          <p:cNvPr id="771" name="Shape 771"/>
          <p:cNvCxnSpPr>
            <a:stCxn id="759" idx="3"/>
          </p:cNvCxnSpPr>
          <p:nvPr/>
        </p:nvCxnSpPr>
        <p:spPr>
          <a:xfrm>
            <a:off x="2545074" y="3250600"/>
            <a:ext cx="740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72" name="Shape 772"/>
          <p:cNvSpPr/>
          <p:nvPr/>
        </p:nvSpPr>
        <p:spPr>
          <a:xfrm>
            <a:off x="34633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73" name="Shape 773"/>
          <p:cNvSpPr txBox="1"/>
          <p:nvPr/>
        </p:nvSpPr>
        <p:spPr>
          <a:xfrm>
            <a:off x="36329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24.5</a:t>
            </a:r>
          </a:p>
        </p:txBody>
      </p:sp>
      <p:sp>
        <p:nvSpPr>
          <p:cNvPr id="774" name="Shape 774"/>
          <p:cNvSpPr txBox="1"/>
          <p:nvPr/>
        </p:nvSpPr>
        <p:spPr>
          <a:xfrm>
            <a:off x="34043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164.0</a:t>
            </a:r>
          </a:p>
        </p:txBody>
      </p:sp>
      <p:sp>
        <p:nvSpPr>
          <p:cNvPr id="775" name="Shape 775"/>
          <p:cNvSpPr txBox="1"/>
          <p:nvPr/>
        </p:nvSpPr>
        <p:spPr>
          <a:xfrm>
            <a:off x="35567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0.18</a:t>
            </a:r>
          </a:p>
        </p:txBody>
      </p:sp>
      <p:sp>
        <p:nvSpPr>
          <p:cNvPr id="776" name="Shape 776"/>
          <p:cNvSpPr txBox="1"/>
          <p:nvPr/>
        </p:nvSpPr>
        <p:spPr>
          <a:xfrm>
            <a:off x="2637200" y="2786200"/>
            <a:ext cx="843300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exp</a:t>
            </a:r>
          </a:p>
        </p:txBody>
      </p:sp>
      <p:cxnSp>
        <p:nvCxnSpPr>
          <p:cNvPr id="777" name="Shape 777"/>
          <p:cNvCxnSpPr/>
          <p:nvPr/>
        </p:nvCxnSpPr>
        <p:spPr>
          <a:xfrm>
            <a:off x="4526275" y="3250600"/>
            <a:ext cx="1080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78" name="Shape 778"/>
          <p:cNvSpPr txBox="1"/>
          <p:nvPr/>
        </p:nvSpPr>
        <p:spPr>
          <a:xfrm>
            <a:off x="4601775" y="2770575"/>
            <a:ext cx="16193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normalize</a:t>
            </a:r>
          </a:p>
        </p:txBody>
      </p:sp>
      <p:sp>
        <p:nvSpPr>
          <p:cNvPr id="779" name="Shape 779"/>
          <p:cNvSpPr txBox="1"/>
          <p:nvPr/>
        </p:nvSpPr>
        <p:spPr>
          <a:xfrm>
            <a:off x="2599050" y="1891275"/>
            <a:ext cx="34428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unnormalized probabilities</a:t>
            </a:r>
          </a:p>
        </p:txBody>
      </p:sp>
      <p:sp>
        <p:nvSpPr>
          <p:cNvPr id="780" name="Shape 780"/>
          <p:cNvSpPr/>
          <p:nvPr/>
        </p:nvSpPr>
        <p:spPr>
          <a:xfrm>
            <a:off x="58255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81" name="Shape 781"/>
          <p:cNvSpPr txBox="1"/>
          <p:nvPr/>
        </p:nvSpPr>
        <p:spPr>
          <a:xfrm>
            <a:off x="59189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>
                <a:solidFill>
                  <a:srgbClr val="9900FF"/>
                </a:solidFill>
              </a:rPr>
              <a:t>0.13</a:t>
            </a:r>
          </a:p>
        </p:txBody>
      </p:sp>
      <p:sp>
        <p:nvSpPr>
          <p:cNvPr id="782" name="Shape 782"/>
          <p:cNvSpPr txBox="1"/>
          <p:nvPr/>
        </p:nvSpPr>
        <p:spPr>
          <a:xfrm>
            <a:off x="59189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0.87</a:t>
            </a:r>
          </a:p>
        </p:txBody>
      </p:sp>
      <p:sp>
        <p:nvSpPr>
          <p:cNvPr id="783" name="Shape 783"/>
          <p:cNvSpPr txBox="1"/>
          <p:nvPr/>
        </p:nvSpPr>
        <p:spPr>
          <a:xfrm>
            <a:off x="59189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0.00</a:t>
            </a:r>
          </a:p>
        </p:txBody>
      </p:sp>
      <p:sp>
        <p:nvSpPr>
          <p:cNvPr id="784" name="Shape 784"/>
          <p:cNvSpPr txBox="1"/>
          <p:nvPr/>
        </p:nvSpPr>
        <p:spPr>
          <a:xfrm>
            <a:off x="5664425" y="4125000"/>
            <a:ext cx="14363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38761D"/>
                </a:solidFill>
              </a:rPr>
              <a:t>probabilities</a:t>
            </a:r>
          </a:p>
        </p:txBody>
      </p:sp>
      <p:cxnSp>
        <p:nvCxnSpPr>
          <p:cNvPr id="785" name="Shape 785"/>
          <p:cNvCxnSpPr/>
          <p:nvPr/>
        </p:nvCxnSpPr>
        <p:spPr>
          <a:xfrm>
            <a:off x="6942575" y="2721250"/>
            <a:ext cx="227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86" name="Shape 786"/>
          <p:cNvSpPr txBox="1"/>
          <p:nvPr/>
        </p:nvSpPr>
        <p:spPr>
          <a:xfrm>
            <a:off x="7247375" y="2423250"/>
            <a:ext cx="2162100" cy="917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9900FF"/>
                </a:solidFill>
              </a:rPr>
              <a:t>L</a:t>
            </a:r>
            <a:r>
              <a:rPr lang="en" sz="2000" baseline="-25000">
                <a:solidFill>
                  <a:srgbClr val="9900FF"/>
                </a:solidFill>
              </a:rPr>
              <a:t>i</a:t>
            </a:r>
            <a:r>
              <a:rPr lang="en" sz="2000">
                <a:solidFill>
                  <a:srgbClr val="9900FF"/>
                </a:solidFill>
              </a:rPr>
              <a:t> = -log(0.13)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9900FF"/>
                </a:solidFill>
              </a:rPr>
              <a:t>      = </a:t>
            </a:r>
            <a:r>
              <a:rPr lang="en" sz="2000" b="1">
                <a:solidFill>
                  <a:srgbClr val="9900FF"/>
                </a:solidFill>
              </a:rPr>
              <a:t>0.89</a:t>
            </a:r>
          </a:p>
        </p:txBody>
      </p:sp>
    </p:spTree>
    <p:extLst>
      <p:ext uri="{BB962C8B-B14F-4D97-AF65-F5344CB8AC3E}">
        <p14:creationId xmlns:p14="http://schemas.microsoft.com/office/powerpoint/2010/main" val="3808400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Shape 791"/>
          <p:cNvSpPr/>
          <p:nvPr/>
        </p:nvSpPr>
        <p:spPr>
          <a:xfrm>
            <a:off x="14821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93" name="Shape 793"/>
          <p:cNvSpPr txBox="1"/>
          <p:nvPr/>
        </p:nvSpPr>
        <p:spPr>
          <a:xfrm>
            <a:off x="84825" y="90925"/>
            <a:ext cx="8307299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 err="1"/>
              <a:t>Softmax</a:t>
            </a:r>
            <a:r>
              <a:rPr lang="en" sz="2400" b="1" dirty="0"/>
              <a:t> Classifier</a:t>
            </a:r>
            <a:r>
              <a:rPr lang="en" sz="2400" dirty="0"/>
              <a:t> (Multinomial Logistic Regression)</a:t>
            </a:r>
          </a:p>
        </p:txBody>
      </p:sp>
      <p:pic>
        <p:nvPicPr>
          <p:cNvPr id="794" name="Shape 7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sp>
        <p:nvSpPr>
          <p:cNvPr id="795" name="Shape 795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796" name="Shape 796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797" name="Shape 797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798" name="Shape 798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799" name="Shape 799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800" name="Shape 800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pic>
        <p:nvPicPr>
          <p:cNvPr id="801" name="Shape 8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2862" y="1060562"/>
            <a:ext cx="2614024" cy="657574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Shape 802"/>
          <p:cNvSpPr txBox="1"/>
          <p:nvPr/>
        </p:nvSpPr>
        <p:spPr>
          <a:xfrm>
            <a:off x="501775" y="4125000"/>
            <a:ext cx="34428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unnormalized log probabilities</a:t>
            </a:r>
          </a:p>
        </p:txBody>
      </p:sp>
      <p:cxnSp>
        <p:nvCxnSpPr>
          <p:cNvPr id="803" name="Shape 803"/>
          <p:cNvCxnSpPr>
            <a:stCxn id="791" idx="3"/>
          </p:cNvCxnSpPr>
          <p:nvPr/>
        </p:nvCxnSpPr>
        <p:spPr>
          <a:xfrm>
            <a:off x="2545074" y="3250600"/>
            <a:ext cx="740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04" name="Shape 804"/>
          <p:cNvSpPr/>
          <p:nvPr/>
        </p:nvSpPr>
        <p:spPr>
          <a:xfrm>
            <a:off x="34633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05" name="Shape 805"/>
          <p:cNvSpPr txBox="1"/>
          <p:nvPr/>
        </p:nvSpPr>
        <p:spPr>
          <a:xfrm>
            <a:off x="36329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24.5</a:t>
            </a:r>
          </a:p>
        </p:txBody>
      </p:sp>
      <p:sp>
        <p:nvSpPr>
          <p:cNvPr id="806" name="Shape 806"/>
          <p:cNvSpPr txBox="1"/>
          <p:nvPr/>
        </p:nvSpPr>
        <p:spPr>
          <a:xfrm>
            <a:off x="34043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164.0</a:t>
            </a:r>
          </a:p>
        </p:txBody>
      </p:sp>
      <p:sp>
        <p:nvSpPr>
          <p:cNvPr id="807" name="Shape 807"/>
          <p:cNvSpPr txBox="1"/>
          <p:nvPr/>
        </p:nvSpPr>
        <p:spPr>
          <a:xfrm>
            <a:off x="35567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0.18</a:t>
            </a:r>
          </a:p>
        </p:txBody>
      </p:sp>
      <p:sp>
        <p:nvSpPr>
          <p:cNvPr id="808" name="Shape 808"/>
          <p:cNvSpPr txBox="1"/>
          <p:nvPr/>
        </p:nvSpPr>
        <p:spPr>
          <a:xfrm>
            <a:off x="2637200" y="2786200"/>
            <a:ext cx="843300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exp</a:t>
            </a:r>
          </a:p>
        </p:txBody>
      </p:sp>
      <p:cxnSp>
        <p:nvCxnSpPr>
          <p:cNvPr id="809" name="Shape 809"/>
          <p:cNvCxnSpPr/>
          <p:nvPr/>
        </p:nvCxnSpPr>
        <p:spPr>
          <a:xfrm>
            <a:off x="4526275" y="3250600"/>
            <a:ext cx="1080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10" name="Shape 810"/>
          <p:cNvSpPr txBox="1"/>
          <p:nvPr/>
        </p:nvSpPr>
        <p:spPr>
          <a:xfrm>
            <a:off x="4601775" y="2770575"/>
            <a:ext cx="16193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normalize</a:t>
            </a:r>
          </a:p>
        </p:txBody>
      </p:sp>
      <p:sp>
        <p:nvSpPr>
          <p:cNvPr id="811" name="Shape 811"/>
          <p:cNvSpPr txBox="1"/>
          <p:nvPr/>
        </p:nvSpPr>
        <p:spPr>
          <a:xfrm>
            <a:off x="2599050" y="1891275"/>
            <a:ext cx="34428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unnormalized probabilities</a:t>
            </a:r>
          </a:p>
        </p:txBody>
      </p:sp>
      <p:sp>
        <p:nvSpPr>
          <p:cNvPr id="812" name="Shape 812"/>
          <p:cNvSpPr/>
          <p:nvPr/>
        </p:nvSpPr>
        <p:spPr>
          <a:xfrm>
            <a:off x="5825575" y="2415400"/>
            <a:ext cx="1062899" cy="16704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13" name="Shape 813"/>
          <p:cNvSpPr txBox="1"/>
          <p:nvPr/>
        </p:nvSpPr>
        <p:spPr>
          <a:xfrm>
            <a:off x="59189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>
                <a:solidFill>
                  <a:srgbClr val="9900FF"/>
                </a:solidFill>
              </a:rPr>
              <a:t>0.13</a:t>
            </a:r>
          </a:p>
        </p:txBody>
      </p:sp>
      <p:sp>
        <p:nvSpPr>
          <p:cNvPr id="814" name="Shape 814"/>
          <p:cNvSpPr txBox="1"/>
          <p:nvPr/>
        </p:nvSpPr>
        <p:spPr>
          <a:xfrm>
            <a:off x="59189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0.87</a:t>
            </a:r>
          </a:p>
        </p:txBody>
      </p:sp>
      <p:sp>
        <p:nvSpPr>
          <p:cNvPr id="815" name="Shape 815"/>
          <p:cNvSpPr txBox="1"/>
          <p:nvPr/>
        </p:nvSpPr>
        <p:spPr>
          <a:xfrm>
            <a:off x="59189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0.00</a:t>
            </a:r>
          </a:p>
        </p:txBody>
      </p:sp>
      <p:sp>
        <p:nvSpPr>
          <p:cNvPr id="816" name="Shape 816"/>
          <p:cNvSpPr txBox="1"/>
          <p:nvPr/>
        </p:nvSpPr>
        <p:spPr>
          <a:xfrm>
            <a:off x="5664425" y="4125000"/>
            <a:ext cx="14363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38761D"/>
                </a:solidFill>
              </a:rPr>
              <a:t>probabilities</a:t>
            </a:r>
          </a:p>
        </p:txBody>
      </p:sp>
      <p:cxnSp>
        <p:nvCxnSpPr>
          <p:cNvPr id="817" name="Shape 817"/>
          <p:cNvCxnSpPr/>
          <p:nvPr/>
        </p:nvCxnSpPr>
        <p:spPr>
          <a:xfrm>
            <a:off x="6942575" y="2721250"/>
            <a:ext cx="227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18" name="Shape 818"/>
          <p:cNvSpPr txBox="1"/>
          <p:nvPr/>
        </p:nvSpPr>
        <p:spPr>
          <a:xfrm>
            <a:off x="7247375" y="2423250"/>
            <a:ext cx="2162100" cy="917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9900FF"/>
                </a:solidFill>
              </a:rPr>
              <a:t>L</a:t>
            </a:r>
            <a:r>
              <a:rPr lang="en" sz="2000" baseline="-25000">
                <a:solidFill>
                  <a:srgbClr val="9900FF"/>
                </a:solidFill>
              </a:rPr>
              <a:t>i</a:t>
            </a:r>
            <a:r>
              <a:rPr lang="en" sz="2000">
                <a:solidFill>
                  <a:srgbClr val="9900FF"/>
                </a:solidFill>
              </a:rPr>
              <a:t> = -log(0.13)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9900FF"/>
                </a:solidFill>
              </a:rPr>
              <a:t>      = </a:t>
            </a:r>
            <a:r>
              <a:rPr lang="en" sz="2000" b="1">
                <a:solidFill>
                  <a:srgbClr val="9900FF"/>
                </a:solidFill>
              </a:rPr>
              <a:t>0.89</a:t>
            </a:r>
          </a:p>
        </p:txBody>
      </p:sp>
      <p:sp>
        <p:nvSpPr>
          <p:cNvPr id="819" name="Shape 819"/>
          <p:cNvSpPr txBox="1"/>
          <p:nvPr/>
        </p:nvSpPr>
        <p:spPr>
          <a:xfrm>
            <a:off x="5669900" y="745000"/>
            <a:ext cx="3293700" cy="1419599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200">
                <a:solidFill>
                  <a:srgbClr val="0000FF"/>
                </a:solidFill>
              </a:rPr>
              <a:t>Q: What is the min/max possible loss L</a:t>
            </a:r>
            <a:r>
              <a:rPr lang="en" sz="2200" baseline="-25000">
                <a:solidFill>
                  <a:srgbClr val="0000FF"/>
                </a:solidFill>
              </a:rPr>
              <a:t>i</a:t>
            </a:r>
            <a:r>
              <a:rPr lang="en" sz="2200">
                <a:solidFill>
                  <a:srgbClr val="0000FF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14083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8" name="Shape 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00" y="36075"/>
            <a:ext cx="8837399" cy="4404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033458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Shape 864"/>
          <p:cNvSpPr txBox="1"/>
          <p:nvPr/>
        </p:nvSpPr>
        <p:spPr>
          <a:xfrm>
            <a:off x="345075" y="180375"/>
            <a:ext cx="7646100" cy="87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Softmax vs. SVM</a:t>
            </a:r>
          </a:p>
        </p:txBody>
      </p:sp>
      <p:pic>
        <p:nvPicPr>
          <p:cNvPr id="865" name="Shape 8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075" y="1058775"/>
            <a:ext cx="2614024" cy="657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6" name="Shape 8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2050" y="1148499"/>
            <a:ext cx="4459824" cy="478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19251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Shape 872"/>
          <p:cNvSpPr txBox="1"/>
          <p:nvPr/>
        </p:nvSpPr>
        <p:spPr>
          <a:xfrm>
            <a:off x="345075" y="180375"/>
            <a:ext cx="7646100" cy="87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Softmax vs. SVM</a:t>
            </a:r>
          </a:p>
        </p:txBody>
      </p:sp>
      <p:pic>
        <p:nvPicPr>
          <p:cNvPr id="873" name="Shape 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075" y="1058775"/>
            <a:ext cx="2614024" cy="657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4" name="Shape 8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2050" y="1148499"/>
            <a:ext cx="4459824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875" name="Shape 875"/>
          <p:cNvSpPr txBox="1"/>
          <p:nvPr/>
        </p:nvSpPr>
        <p:spPr>
          <a:xfrm>
            <a:off x="286750" y="2079850"/>
            <a:ext cx="3662700" cy="241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assume scores: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/>
              <a:t>[</a:t>
            </a:r>
            <a:r>
              <a:rPr lang="en" sz="3000">
                <a:solidFill>
                  <a:srgbClr val="38761D"/>
                </a:solidFill>
              </a:rPr>
              <a:t>10</a:t>
            </a:r>
            <a:r>
              <a:rPr lang="en" sz="3000"/>
              <a:t>, -2, 3]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/>
              <a:t>[</a:t>
            </a:r>
            <a:r>
              <a:rPr lang="en" sz="3000">
                <a:solidFill>
                  <a:srgbClr val="38761D"/>
                </a:solidFill>
              </a:rPr>
              <a:t>10</a:t>
            </a:r>
            <a:r>
              <a:rPr lang="en" sz="3000"/>
              <a:t>, 9, 9]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/>
              <a:t>[</a:t>
            </a:r>
            <a:r>
              <a:rPr lang="en" sz="3000">
                <a:solidFill>
                  <a:srgbClr val="38761D"/>
                </a:solidFill>
              </a:rPr>
              <a:t>10</a:t>
            </a:r>
            <a:r>
              <a:rPr lang="en" sz="3000"/>
              <a:t>, -100, -100]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/>
              <a:t>and </a:t>
            </a:r>
          </a:p>
        </p:txBody>
      </p:sp>
      <p:pic>
        <p:nvPicPr>
          <p:cNvPr id="876" name="Shape 8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3251" y="4036943"/>
            <a:ext cx="1000125" cy="428625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877" name="Shape 877"/>
          <p:cNvCxnSpPr/>
          <p:nvPr/>
        </p:nvCxnSpPr>
        <p:spPr>
          <a:xfrm>
            <a:off x="-7850" y="1929175"/>
            <a:ext cx="9191099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878" name="Shape 878"/>
          <p:cNvSpPr txBox="1"/>
          <p:nvPr/>
        </p:nvSpPr>
        <p:spPr>
          <a:xfrm>
            <a:off x="4274000" y="2062500"/>
            <a:ext cx="4681800" cy="241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400" dirty="0">
                <a:solidFill>
                  <a:srgbClr val="0000FF"/>
                </a:solidFill>
              </a:rPr>
              <a:t>Q: Suppose we take a datapoint and we add some small perturbations (changing its score slightly). What happens to the loss in both cases?</a:t>
            </a:r>
          </a:p>
        </p:txBody>
      </p:sp>
    </p:spTree>
    <p:extLst>
      <p:ext uri="{BB962C8B-B14F-4D97-AF65-F5344CB8AC3E}">
        <p14:creationId xmlns:p14="http://schemas.microsoft.com/office/powerpoint/2010/main" val="15589121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TextShape 1"/>
          <p:cNvSpPr txBox="1"/>
          <p:nvPr/>
        </p:nvSpPr>
        <p:spPr>
          <a:xfrm>
            <a:off x="405517" y="205015"/>
            <a:ext cx="8293210" cy="8587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2994" spc="-1" dirty="0">
                <a:uFill>
                  <a:solidFill>
                    <a:srgbClr val="FFFFFF"/>
                  </a:solidFill>
                </a:uFill>
              </a:rPr>
              <a:t>Binary cross-entropy loss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2" name="TextShape 2"/>
              <p:cNvSpPr txBox="1"/>
              <p:nvPr/>
            </p:nvSpPr>
            <p:spPr>
              <a:xfrm>
                <a:off x="190831" y="1367624"/>
                <a:ext cx="4452731" cy="30453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1800" spc="-1" dirty="0">
                    <a:solidFill>
                      <a:schemeClr val="tx1"/>
                    </a:solidFill>
                    <a:uFill>
                      <a:solidFill>
                        <a:srgbClr val="FFFFFF"/>
                      </a:solidFill>
                    </a:uFill>
                  </a:rPr>
                  <a:t>Binary cross-entropy (logistic) loss:</a:t>
                </a:r>
              </a:p>
              <a:p>
                <a:pPr marL="73483">
                  <a:spcAft>
                    <a:spcPts val="962"/>
                  </a:spcAft>
                  <a:buClr>
                    <a:srgbClr val="000000"/>
                  </a:buClr>
                  <a:buSzPct val="45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 spc="-1">
                          <a:solidFill>
                            <a:schemeClr val="tx1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=−</m:t>
                      </m:r>
                      <m:d>
                        <m:dPr>
                          <m:ctrlP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 spc="-1">
                                  <a:solidFill>
                                    <a:schemeClr val="tx1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 spc="-1">
                                  <a:solidFill>
                                    <a:schemeClr val="tx1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1800" i="1" spc="-1">
                                  <a:solidFill>
                                    <a:schemeClr val="tx1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𝑙𝑜𝑔</m:t>
                          </m:r>
                          <m:d>
                            <m:dPr>
                              <m:ctrlPr>
                                <a:rPr lang="en-US" sz="1800" i="1" spc="-1">
                                  <a:solidFill>
                                    <a:schemeClr val="tx1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 spc="-1">
                                      <a:solidFill>
                                        <a:schemeClr val="tx1"/>
                                      </a:solidFill>
                                      <a:uFill>
                                        <a:solidFill>
                                          <a:srgbClr val="FFFFFF"/>
                                        </a:solidFill>
                                      </a:u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spc="-1">
                                      <a:solidFill>
                                        <a:schemeClr val="tx1"/>
                                      </a:solidFill>
                                      <a:uFill>
                                        <a:solidFill>
                                          <a:srgbClr val="FFFFFF"/>
                                        </a:solidFill>
                                      </a:u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800" i="1" spc="-1">
                                      <a:solidFill>
                                        <a:schemeClr val="tx1"/>
                                      </a:solidFill>
                                      <a:uFill>
                                        <a:solidFill>
                                          <a:srgbClr val="FFFFFF"/>
                                        </a:solidFill>
                                      </a:u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+(1−</m:t>
                          </m:r>
                          <m:sSub>
                            <m:sSubPr>
                              <m:ctrlPr>
                                <a:rPr lang="en-US" sz="1800" i="1" spc="-1"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 spc="-1"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1800" i="1" spc="-1"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𝑙𝑜𝑔</m:t>
                          </m:r>
                          <m: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(1−</m:t>
                          </m:r>
                          <m:sSub>
                            <m:sSubPr>
                              <m:ctrlPr>
                                <a:rPr lang="en-US" sz="1800" i="1" spc="-1"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 spc="-1"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i="1" spc="-1"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 spc="-1">
                              <a:solidFill>
                                <a:schemeClr val="tx1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US" sz="1800" spc="-1" dirty="0">
                  <a:solidFill>
                    <a:schemeClr val="tx1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73483">
                  <a:spcAft>
                    <a:spcPts val="962"/>
                  </a:spcAft>
                  <a:buClr>
                    <a:srgbClr val="000000"/>
                  </a:buClr>
                  <a:buSzPct val="45000"/>
                </a:pPr>
                <a:r>
                  <a:rPr lang="en-US" sz="1800" spc="-1" dirty="0">
                    <a:solidFill>
                      <a:schemeClr val="tx1"/>
                    </a:solidFill>
                    <a:uFill>
                      <a:solidFill>
                        <a:srgbClr val="FFFFFF"/>
                      </a:solidFill>
                    </a:uFill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pc="-1" dirty="0">
                            <a:solidFill>
                              <a:schemeClr val="tx1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pc="-1" dirty="0">
                            <a:solidFill>
                              <a:schemeClr val="tx1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i="1" spc="-1" dirty="0">
                            <a:solidFill>
                              <a:schemeClr val="tx1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spc="-1" dirty="0">
                    <a:solidFill>
                      <a:schemeClr val="tx1"/>
                    </a:solidFill>
                    <a:uFill>
                      <a:solidFill>
                        <a:srgbClr val="FFFFFF"/>
                      </a:solidFill>
                    </a:uFill>
                  </a:rPr>
                  <a:t> is the ground-truth binary label (0 or 1) of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pc="-1" dirty="0">
                            <a:solidFill>
                              <a:schemeClr val="tx1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pc="-1" dirty="0">
                            <a:solidFill>
                              <a:schemeClr val="tx1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i="1" spc="-1" dirty="0">
                            <a:solidFill>
                              <a:schemeClr val="tx1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spc="-1" dirty="0">
                    <a:solidFill>
                      <a:schemeClr val="tx1"/>
                    </a:solidFill>
                    <a:uFill>
                      <a:solidFill>
                        <a:srgbClr val="FFFFFF"/>
                      </a:solidFill>
                    </a:uFill>
                  </a:rPr>
                  <a:t>,</a:t>
                </a:r>
              </a:p>
              <a:p>
                <a:pPr marL="73483">
                  <a:spcAft>
                    <a:spcPts val="962"/>
                  </a:spcAft>
                  <a:buClr>
                    <a:srgbClr val="000000"/>
                  </a:buClr>
                  <a:buSzPct val="45000"/>
                </a:pPr>
                <a:r>
                  <a:rPr lang="en-US" sz="1800" spc="-1" dirty="0">
                    <a:solidFill>
                      <a:schemeClr val="tx1"/>
                    </a:solidFill>
                    <a:uFill>
                      <a:solidFill>
                        <a:srgbClr val="FFFFFF"/>
                      </a:solidFill>
                    </a:uFill>
                  </a:rPr>
                  <a:t>and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pc="-1"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pc="-1"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800" i="1" spc="-1"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i="1" spc="-1"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spc="-1" dirty="0">
                    <a:solidFill>
                      <a:schemeClr val="tx1"/>
                    </a:solidFill>
                    <a:uFill>
                      <a:solidFill>
                        <a:srgbClr val="FFFFFF"/>
                      </a:solidFill>
                    </a:uFill>
                  </a:rPr>
                  <a:t> is the prediction for the same sample</a:t>
                </a:r>
                <a:endParaRPr lang="en-US" sz="1800" spc="-1" dirty="0">
                  <a:uFill>
                    <a:solidFill>
                      <a:srgbClr val="FFFFFF"/>
                    </a:solidFill>
                  </a:uFill>
                </a:endParaRPr>
              </a:p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177" spc="-1" dirty="0">
                  <a:uFill>
                    <a:solidFill>
                      <a:srgbClr val="FFFFFF"/>
                    </a:solidFill>
                  </a:uFill>
                </a:endParaRPr>
              </a:p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177" spc="-1" dirty="0">
                  <a:uFill>
                    <a:solidFill>
                      <a:srgbClr val="FFFFFF"/>
                    </a:solidFill>
                  </a:uFill>
                </a:endParaRPr>
              </a:p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177" spc="-1" dirty="0">
                  <a:uFill>
                    <a:solidFill>
                      <a:srgbClr val="FFFFFF"/>
                    </a:solidFill>
                  </a:uFill>
                </a:endParaRPr>
              </a:p>
              <a:p>
                <a:pPr marL="293933" indent="-220450">
                  <a:spcAft>
                    <a:spcPts val="962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177" spc="-1" dirty="0"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39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831" y="1367624"/>
                <a:ext cx="4452731" cy="3045350"/>
              </a:xfrm>
              <a:prstGeom prst="rect">
                <a:avLst/>
              </a:prstGeom>
              <a:blipFill>
                <a:blip r:embed="rId2"/>
                <a:stretch>
                  <a:fillRect l="-1420" t="-2929" r="-170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5" name="Picture 1" descr="page14image1156716112">
            <a:extLst>
              <a:ext uri="{FF2B5EF4-FFF2-40B4-BE49-F238E27FC236}">
                <a16:creationId xmlns:a16="http://schemas.microsoft.com/office/drawing/2014/main" id="{7EC04FAE-7DCC-7B41-BDE7-BD8448922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440" y="1160870"/>
            <a:ext cx="4341560" cy="3252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65512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Shape 892"/>
          <p:cNvSpPr txBox="1"/>
          <p:nvPr/>
        </p:nvSpPr>
        <p:spPr>
          <a:xfrm>
            <a:off x="1091218" y="1788074"/>
            <a:ext cx="6961564" cy="229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 dirty="0"/>
              <a:t>Optimization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Shape 898"/>
          <p:cNvSpPr txBox="1"/>
          <p:nvPr/>
        </p:nvSpPr>
        <p:spPr>
          <a:xfrm>
            <a:off x="326325" y="170250"/>
            <a:ext cx="8441699" cy="638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dirty="0"/>
              <a:t>Until now:</a:t>
            </a:r>
          </a:p>
        </p:txBody>
      </p:sp>
      <p:sp>
        <p:nvSpPr>
          <p:cNvPr id="899" name="Shape 899"/>
          <p:cNvSpPr txBox="1"/>
          <p:nvPr/>
        </p:nvSpPr>
        <p:spPr>
          <a:xfrm>
            <a:off x="446925" y="876300"/>
            <a:ext cx="8200500" cy="339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SzPct val="100000"/>
              <a:buChar char="-"/>
            </a:pPr>
            <a:r>
              <a:rPr lang="en" sz="2000"/>
              <a:t>We have some dataset of (x,y)</a:t>
            </a:r>
          </a:p>
          <a:p>
            <a:pPr marL="457200" lvl="0" indent="-355600" rtl="0">
              <a:spcBef>
                <a:spcPts val="0"/>
              </a:spcBef>
              <a:buSzPct val="100000"/>
              <a:buChar char="-"/>
            </a:pPr>
            <a:r>
              <a:rPr lang="en" sz="2000"/>
              <a:t>We have a </a:t>
            </a:r>
            <a:r>
              <a:rPr lang="en" sz="2000" b="1"/>
              <a:t>score function: </a:t>
            </a:r>
          </a:p>
          <a:p>
            <a:pPr marL="457200" lvl="0" indent="-355600">
              <a:spcBef>
                <a:spcPts val="0"/>
              </a:spcBef>
              <a:buSzPct val="100000"/>
              <a:buChar char="-"/>
            </a:pPr>
            <a:r>
              <a:rPr lang="en" sz="2000"/>
              <a:t>We have a </a:t>
            </a:r>
            <a:r>
              <a:rPr lang="en" sz="2000" b="1"/>
              <a:t>loss function</a:t>
            </a:r>
            <a:r>
              <a:rPr lang="en" sz="2000"/>
              <a:t>: </a:t>
            </a:r>
          </a:p>
        </p:txBody>
      </p:sp>
      <p:pic>
        <p:nvPicPr>
          <p:cNvPr id="900" name="Shape 90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17800" y="1238525"/>
            <a:ext cx="2382024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901" name="Shape 901"/>
          <p:cNvSpPr txBox="1"/>
          <p:nvPr/>
        </p:nvSpPr>
        <p:spPr>
          <a:xfrm>
            <a:off x="5973042" y="1030432"/>
            <a:ext cx="1291200" cy="18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e.g.</a:t>
            </a:r>
          </a:p>
        </p:txBody>
      </p:sp>
      <p:pic>
        <p:nvPicPr>
          <p:cNvPr id="902" name="Shape 9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9023" y="2791125"/>
            <a:ext cx="3680524" cy="153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3" name="Shape 9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325" y="2307275"/>
            <a:ext cx="2614024" cy="657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4" name="Shape 90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6675" y="3042899"/>
            <a:ext cx="4459824" cy="4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5" name="Shape 90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6675" y="3682675"/>
            <a:ext cx="2839424" cy="509800"/>
          </a:xfrm>
          <a:prstGeom prst="rect">
            <a:avLst/>
          </a:prstGeom>
          <a:noFill/>
          <a:ln>
            <a:noFill/>
          </a:ln>
        </p:spPr>
      </p:pic>
      <p:sp>
        <p:nvSpPr>
          <p:cNvPr id="906" name="Shape 906"/>
          <p:cNvSpPr txBox="1"/>
          <p:nvPr/>
        </p:nvSpPr>
        <p:spPr>
          <a:xfrm>
            <a:off x="2577375" y="2052200"/>
            <a:ext cx="1473300" cy="35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Softmax</a:t>
            </a:r>
          </a:p>
        </p:txBody>
      </p:sp>
      <p:sp>
        <p:nvSpPr>
          <p:cNvPr id="907" name="Shape 907"/>
          <p:cNvSpPr txBox="1"/>
          <p:nvPr/>
        </p:nvSpPr>
        <p:spPr>
          <a:xfrm>
            <a:off x="4216350" y="2626800"/>
            <a:ext cx="1473300" cy="35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SVM</a:t>
            </a:r>
          </a:p>
        </p:txBody>
      </p:sp>
      <p:sp>
        <p:nvSpPr>
          <p:cNvPr id="908" name="Shape 908"/>
          <p:cNvSpPr txBox="1"/>
          <p:nvPr/>
        </p:nvSpPr>
        <p:spPr>
          <a:xfrm>
            <a:off x="3154387" y="3760275"/>
            <a:ext cx="1473300" cy="35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Full loss</a:t>
            </a:r>
          </a:p>
        </p:txBody>
      </p:sp>
    </p:spTree>
    <p:extLst>
      <p:ext uri="{BB962C8B-B14F-4D97-AF65-F5344CB8AC3E}">
        <p14:creationId xmlns:p14="http://schemas.microsoft.com/office/powerpoint/2010/main" val="38964460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5" name="Shape 9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560" y="557090"/>
            <a:ext cx="7209299" cy="45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6" name="Shape 9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7685" y="3027307"/>
            <a:ext cx="548699" cy="73448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942"/>
          <p:cNvSpPr txBox="1"/>
          <p:nvPr/>
        </p:nvSpPr>
        <p:spPr>
          <a:xfrm>
            <a:off x="309975" y="30339"/>
            <a:ext cx="8262599" cy="5657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2400" dirty="0"/>
              <a:t>Gradient </a:t>
            </a:r>
            <a:r>
              <a:rPr lang="en-US" sz="2400" dirty="0"/>
              <a:t>Descent Algorithm</a:t>
            </a:r>
            <a:endParaRPr lang="en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091E-6 1.42681E-6 C 0.02953 0.01946 0.11532 0.0945 0.17732 0.11612 C 0.23932 0.13774 0.33102 0.12755 0.37149 0.13033 " pathEditMode="relative" rAng="0" ptsTypes="aaa">
                                      <p:cBhvr>
                                        <p:cTn id="10" dur="2000" fill="hold"/>
                                        <p:tgtEl>
                                          <p:spTgt spid="9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65" y="68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Shape 942"/>
          <p:cNvSpPr txBox="1"/>
          <p:nvPr/>
        </p:nvSpPr>
        <p:spPr>
          <a:xfrm>
            <a:off x="309975" y="99450"/>
            <a:ext cx="8262599" cy="707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sz="2400" dirty="0"/>
              <a:t>Gradient Descent Algorithm</a:t>
            </a:r>
            <a:endParaRPr lang="en" sz="2400" b="1" dirty="0"/>
          </a:p>
        </p:txBody>
      </p:sp>
      <p:sp>
        <p:nvSpPr>
          <p:cNvPr id="943" name="Shape 943"/>
          <p:cNvSpPr txBox="1"/>
          <p:nvPr/>
        </p:nvSpPr>
        <p:spPr>
          <a:xfrm>
            <a:off x="474625" y="852400"/>
            <a:ext cx="8533799" cy="707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42900" lvl="0" indent="-34290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2400" dirty="0"/>
              <a:t>In 1-dimension, the derivative of a function:</a:t>
            </a:r>
          </a:p>
        </p:txBody>
      </p:sp>
      <p:pic>
        <p:nvPicPr>
          <p:cNvPr id="944" name="Shape 9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3525" y="1992975"/>
            <a:ext cx="3638550" cy="857250"/>
          </a:xfrm>
          <a:prstGeom prst="rect">
            <a:avLst/>
          </a:prstGeom>
          <a:noFill/>
          <a:ln>
            <a:noFill/>
          </a:ln>
        </p:spPr>
      </p:pic>
      <p:sp>
        <p:nvSpPr>
          <p:cNvPr id="945" name="Shape 945"/>
          <p:cNvSpPr txBox="1"/>
          <p:nvPr/>
        </p:nvSpPr>
        <p:spPr>
          <a:xfrm>
            <a:off x="309975" y="3632400"/>
            <a:ext cx="8775899" cy="658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42900" lvl="0" indent="-34290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2000" dirty="0"/>
              <a:t>In multiple dimensions, the </a:t>
            </a:r>
            <a:r>
              <a:rPr lang="en" sz="2000" b="1" dirty="0"/>
              <a:t>gradient </a:t>
            </a:r>
            <a:r>
              <a:rPr lang="en" sz="2000" dirty="0"/>
              <a:t>is the vector of partial derivatives.</a:t>
            </a:r>
          </a:p>
        </p:txBody>
      </p:sp>
    </p:spTree>
    <p:extLst>
      <p:ext uri="{BB962C8B-B14F-4D97-AF65-F5344CB8AC3E}">
        <p14:creationId xmlns:p14="http://schemas.microsoft.com/office/powerpoint/2010/main" val="630310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373380" y="1059607"/>
            <a:ext cx="8214439" cy="39458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306792" indent="-233309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Annotation task: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Annotate the relevance of generated images with respect to some input prompt</a:t>
            </a:r>
          </a:p>
          <a:p>
            <a:pPr marL="306792" indent="-233309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Annotation platform: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  <a:hlinkClick r:id="rId2"/>
              </a:rPr>
              <a:t>https://prompt-predict.web.app</a:t>
            </a:r>
            <a:endParaRPr lang="en-US" sz="1497" spc="-1" dirty="0">
              <a:uFill>
                <a:solidFill>
                  <a:srgbClr val="FFFFFF"/>
                </a:solidFill>
              </a:uFill>
            </a:endParaRPr>
          </a:p>
          <a:p>
            <a:pPr marL="306792" indent="-233309">
              <a:spcAft>
                <a:spcPts val="962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Awarding bonus points rules: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0.5 points for every 120 text samples (40 pages) ~ 1 hour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minimum Quadratic Weighted Kappa of 0.4 </a:t>
            </a:r>
            <a:r>
              <a:rPr lang="en-US" sz="1497" spc="-1" dirty="0" err="1">
                <a:uFill>
                  <a:solidFill>
                    <a:srgbClr val="FFFFFF"/>
                  </a:solidFill>
                </a:uFill>
              </a:rPr>
              <a:t>w.r.t.</a:t>
            </a: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 some control examples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check the tutorial before starting the annotation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maximum 2 bonus points (480 text samples)</a:t>
            </a:r>
          </a:p>
          <a:p>
            <a:pPr marL="617871" lvl="1" indent="-233309">
              <a:spcAft>
                <a:spcPts val="962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1497" spc="-1" dirty="0">
                <a:uFill>
                  <a:solidFill>
                    <a:srgbClr val="FFFFFF"/>
                  </a:solidFill>
                </a:uFill>
              </a:rPr>
              <a:t>there will be 3 annotators per example and there are 10,000 examples</a:t>
            </a:r>
          </a:p>
          <a:p>
            <a:pPr marL="293933" indent="-220450">
              <a:spcAft>
                <a:spcPts val="96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497" spc="-1" dirty="0">
              <a:uFill>
                <a:solidFill>
                  <a:srgbClr val="FFFFFF"/>
                </a:solidFill>
              </a:uFill>
            </a:endParaRPr>
          </a:p>
          <a:p>
            <a:pPr marL="293933" indent="-220450">
              <a:spcAft>
                <a:spcPts val="96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497" spc="-1" dirty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" name="TextShape 1">
            <a:extLst>
              <a:ext uri="{FF2B5EF4-FFF2-40B4-BE49-F238E27FC236}">
                <a16:creationId xmlns:a16="http://schemas.microsoft.com/office/drawing/2014/main" id="{6D395ACB-B15E-E640-9B4C-B457F65959A6}"/>
              </a:ext>
            </a:extLst>
          </p:cNvPr>
          <p:cNvSpPr txBox="1"/>
          <p:nvPr/>
        </p:nvSpPr>
        <p:spPr>
          <a:xfrm>
            <a:off x="1485555" y="208934"/>
            <a:ext cx="6172220" cy="85067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2994" spc="-1" dirty="0">
                <a:uFill>
                  <a:solidFill>
                    <a:srgbClr val="FFFFFF"/>
                  </a:solidFill>
                </a:uFill>
              </a:rPr>
              <a:t>Grading System</a:t>
            </a:r>
          </a:p>
        </p:txBody>
      </p:sp>
    </p:spTree>
    <p:extLst>
      <p:ext uri="{BB962C8B-B14F-4D97-AF65-F5344CB8AC3E}">
        <p14:creationId xmlns:p14="http://schemas.microsoft.com/office/powerpoint/2010/main" val="7829561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Shape 951"/>
          <p:cNvSpPr txBox="1"/>
          <p:nvPr/>
        </p:nvSpPr>
        <p:spPr>
          <a:xfrm>
            <a:off x="197025" y="37300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current W: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1.25347</a:t>
            </a:r>
          </a:p>
        </p:txBody>
      </p:sp>
      <p:cxnSp>
        <p:nvCxnSpPr>
          <p:cNvPr id="952" name="Shape 952"/>
          <p:cNvCxnSpPr/>
          <p:nvPr/>
        </p:nvCxnSpPr>
        <p:spPr>
          <a:xfrm>
            <a:off x="2326800" y="63850"/>
            <a:ext cx="0" cy="43982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53" name="Shape 953"/>
          <p:cNvSpPr txBox="1"/>
          <p:nvPr/>
        </p:nvSpPr>
        <p:spPr>
          <a:xfrm>
            <a:off x="6503300" y="85125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0000FF"/>
                </a:solidFill>
              </a:rPr>
              <a:t>gradient dW:</a:t>
            </a:r>
          </a:p>
          <a:p>
            <a:pPr lvl="0" rtl="0">
              <a:spcBef>
                <a:spcPts val="0"/>
              </a:spcBef>
              <a:buNone/>
            </a:pPr>
            <a:endParaRPr sz="2400" b="1">
              <a:solidFill>
                <a:srgbClr val="00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[?,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?,…]</a:t>
            </a:r>
          </a:p>
        </p:txBody>
      </p:sp>
      <p:cxnSp>
        <p:nvCxnSpPr>
          <p:cNvPr id="954" name="Shape 954"/>
          <p:cNvCxnSpPr/>
          <p:nvPr/>
        </p:nvCxnSpPr>
        <p:spPr>
          <a:xfrm>
            <a:off x="5271700" y="85125"/>
            <a:ext cx="0" cy="4426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10118296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Shape 960"/>
          <p:cNvSpPr txBox="1"/>
          <p:nvPr/>
        </p:nvSpPr>
        <p:spPr>
          <a:xfrm>
            <a:off x="197025" y="37300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current W: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1.25347</a:t>
            </a:r>
          </a:p>
        </p:txBody>
      </p:sp>
      <p:cxnSp>
        <p:nvCxnSpPr>
          <p:cNvPr id="961" name="Shape 961"/>
          <p:cNvCxnSpPr/>
          <p:nvPr/>
        </p:nvCxnSpPr>
        <p:spPr>
          <a:xfrm>
            <a:off x="2326800" y="63850"/>
            <a:ext cx="0" cy="43982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62" name="Shape 962"/>
          <p:cNvSpPr txBox="1"/>
          <p:nvPr/>
        </p:nvSpPr>
        <p:spPr>
          <a:xfrm>
            <a:off x="2711625" y="37300"/>
            <a:ext cx="3394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W + h </a:t>
            </a:r>
            <a:r>
              <a:rPr lang="en" sz="2400"/>
              <a:t>(first dim)</a:t>
            </a:r>
            <a:r>
              <a:rPr lang="en" sz="2400" b="1"/>
              <a:t>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 + </a:t>
            </a:r>
            <a:r>
              <a:rPr lang="en" sz="2400" b="1"/>
              <a:t>0.0001</a:t>
            </a:r>
            <a:r>
              <a:rPr lang="en" sz="2400"/>
              <a:t>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1.25322</a:t>
            </a:r>
          </a:p>
        </p:txBody>
      </p:sp>
      <p:cxnSp>
        <p:nvCxnSpPr>
          <p:cNvPr id="963" name="Shape 963"/>
          <p:cNvCxnSpPr/>
          <p:nvPr/>
        </p:nvCxnSpPr>
        <p:spPr>
          <a:xfrm>
            <a:off x="5271700" y="85125"/>
            <a:ext cx="0" cy="4426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64" name="Shape 964"/>
          <p:cNvSpPr txBox="1"/>
          <p:nvPr/>
        </p:nvSpPr>
        <p:spPr>
          <a:xfrm>
            <a:off x="6503300" y="85125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0000FF"/>
                </a:solidFill>
              </a:rPr>
              <a:t>gradient dW:</a:t>
            </a:r>
          </a:p>
          <a:p>
            <a:pPr lvl="0" rtl="0">
              <a:spcBef>
                <a:spcPts val="0"/>
              </a:spcBef>
              <a:buNone/>
            </a:pPr>
            <a:endParaRPr sz="2400" b="1">
              <a:solidFill>
                <a:srgbClr val="00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[?,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?,…]</a:t>
            </a:r>
          </a:p>
        </p:txBody>
      </p:sp>
    </p:spTree>
    <p:extLst>
      <p:ext uri="{BB962C8B-B14F-4D97-AF65-F5344CB8AC3E}">
        <p14:creationId xmlns:p14="http://schemas.microsoft.com/office/powerpoint/2010/main" val="39403511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Shape 970"/>
          <p:cNvSpPr txBox="1"/>
          <p:nvPr/>
        </p:nvSpPr>
        <p:spPr>
          <a:xfrm>
            <a:off x="6503300" y="85125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0000FF"/>
                </a:solidFill>
              </a:rPr>
              <a:t>gradient dW:</a:t>
            </a:r>
          </a:p>
          <a:p>
            <a:pPr lvl="0" rtl="0">
              <a:spcBef>
                <a:spcPts val="0"/>
              </a:spcBef>
              <a:buNone/>
            </a:pPr>
            <a:endParaRPr sz="2400" b="1">
              <a:solidFill>
                <a:srgbClr val="00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[</a:t>
            </a:r>
            <a:r>
              <a:rPr lang="en" sz="2400" b="1">
                <a:solidFill>
                  <a:srgbClr val="38761D"/>
                </a:solidFill>
              </a:rPr>
              <a:t>-2.5</a:t>
            </a:r>
            <a:r>
              <a:rPr lang="en" sz="2400">
                <a:solidFill>
                  <a:srgbClr val="0000FF"/>
                </a:solidFill>
              </a:rPr>
              <a:t>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?,…]</a:t>
            </a:r>
          </a:p>
        </p:txBody>
      </p:sp>
      <p:sp>
        <p:nvSpPr>
          <p:cNvPr id="971" name="Shape 971"/>
          <p:cNvSpPr/>
          <p:nvPr/>
        </p:nvSpPr>
        <p:spPr>
          <a:xfrm>
            <a:off x="5678650" y="2014650"/>
            <a:ext cx="3394500" cy="1489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972" name="Shape 9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1400" y="2776650"/>
            <a:ext cx="2289975" cy="539525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73" name="Shape 973"/>
          <p:cNvSpPr txBox="1"/>
          <p:nvPr/>
        </p:nvSpPr>
        <p:spPr>
          <a:xfrm>
            <a:off x="5678650" y="2003000"/>
            <a:ext cx="3394500" cy="62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38761D"/>
                </a:solidFill>
              </a:rPr>
              <a:t>(</a:t>
            </a:r>
            <a:r>
              <a:rPr lang="en" sz="2000">
                <a:solidFill>
                  <a:srgbClr val="FF0000"/>
                </a:solidFill>
              </a:rPr>
              <a:t>1.25322</a:t>
            </a:r>
            <a:r>
              <a:rPr lang="en" sz="2000">
                <a:solidFill>
                  <a:srgbClr val="38761D"/>
                </a:solidFill>
              </a:rPr>
              <a:t> - </a:t>
            </a:r>
            <a:r>
              <a:rPr lang="en" sz="2000">
                <a:solidFill>
                  <a:srgbClr val="FF0000"/>
                </a:solidFill>
              </a:rPr>
              <a:t>1.25347</a:t>
            </a:r>
            <a:r>
              <a:rPr lang="en" sz="2000">
                <a:solidFill>
                  <a:srgbClr val="38761D"/>
                </a:solidFill>
              </a:rPr>
              <a:t>)/0.0001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38761D"/>
                </a:solidFill>
              </a:rPr>
              <a:t>= -2.5</a:t>
            </a:r>
          </a:p>
        </p:txBody>
      </p:sp>
      <p:cxnSp>
        <p:nvCxnSpPr>
          <p:cNvPr id="974" name="Shape 974"/>
          <p:cNvCxnSpPr/>
          <p:nvPr/>
        </p:nvCxnSpPr>
        <p:spPr>
          <a:xfrm rot="10800000">
            <a:off x="7049200" y="1326499"/>
            <a:ext cx="707699" cy="67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75" name="Shape 975"/>
          <p:cNvSpPr txBox="1"/>
          <p:nvPr/>
        </p:nvSpPr>
        <p:spPr>
          <a:xfrm>
            <a:off x="197025" y="37300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current W: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1.25347</a:t>
            </a:r>
          </a:p>
        </p:txBody>
      </p:sp>
      <p:cxnSp>
        <p:nvCxnSpPr>
          <p:cNvPr id="976" name="Shape 976"/>
          <p:cNvCxnSpPr/>
          <p:nvPr/>
        </p:nvCxnSpPr>
        <p:spPr>
          <a:xfrm>
            <a:off x="2326800" y="63850"/>
            <a:ext cx="0" cy="43982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77" name="Shape 977"/>
          <p:cNvSpPr txBox="1"/>
          <p:nvPr/>
        </p:nvSpPr>
        <p:spPr>
          <a:xfrm>
            <a:off x="2711625" y="37300"/>
            <a:ext cx="3394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W + h </a:t>
            </a:r>
            <a:r>
              <a:rPr lang="en" sz="2400"/>
              <a:t>(first dim)</a:t>
            </a:r>
            <a:r>
              <a:rPr lang="en" sz="2400" b="1"/>
              <a:t>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 + </a:t>
            </a:r>
            <a:r>
              <a:rPr lang="en" sz="2400" b="1"/>
              <a:t>0.0001</a:t>
            </a:r>
            <a:r>
              <a:rPr lang="en" sz="2400"/>
              <a:t>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1.25322</a:t>
            </a:r>
          </a:p>
        </p:txBody>
      </p:sp>
      <p:cxnSp>
        <p:nvCxnSpPr>
          <p:cNvPr id="978" name="Shape 978"/>
          <p:cNvCxnSpPr/>
          <p:nvPr/>
        </p:nvCxnSpPr>
        <p:spPr>
          <a:xfrm>
            <a:off x="5271700" y="85125"/>
            <a:ext cx="0" cy="4426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37941852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Shape 984"/>
          <p:cNvSpPr txBox="1"/>
          <p:nvPr/>
        </p:nvSpPr>
        <p:spPr>
          <a:xfrm>
            <a:off x="6503300" y="85125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0000FF"/>
                </a:solidFill>
              </a:rPr>
              <a:t>gradient dW:</a:t>
            </a:r>
          </a:p>
          <a:p>
            <a:pPr lvl="0" rtl="0">
              <a:spcBef>
                <a:spcPts val="0"/>
              </a:spcBef>
              <a:buNone/>
            </a:pPr>
            <a:endParaRPr sz="2400" b="1">
              <a:solidFill>
                <a:srgbClr val="00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[-2.5,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?,…]</a:t>
            </a:r>
          </a:p>
        </p:txBody>
      </p:sp>
      <p:sp>
        <p:nvSpPr>
          <p:cNvPr id="985" name="Shape 985"/>
          <p:cNvSpPr txBox="1"/>
          <p:nvPr/>
        </p:nvSpPr>
        <p:spPr>
          <a:xfrm>
            <a:off x="197025" y="37300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current W: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1.25347</a:t>
            </a:r>
          </a:p>
        </p:txBody>
      </p:sp>
      <p:cxnSp>
        <p:nvCxnSpPr>
          <p:cNvPr id="986" name="Shape 986"/>
          <p:cNvCxnSpPr/>
          <p:nvPr/>
        </p:nvCxnSpPr>
        <p:spPr>
          <a:xfrm>
            <a:off x="2326800" y="63850"/>
            <a:ext cx="0" cy="43982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87" name="Shape 987"/>
          <p:cNvSpPr txBox="1"/>
          <p:nvPr/>
        </p:nvSpPr>
        <p:spPr>
          <a:xfrm>
            <a:off x="2406825" y="37300"/>
            <a:ext cx="3394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W + h </a:t>
            </a:r>
            <a:r>
              <a:rPr lang="en" sz="2400"/>
              <a:t>(second dim)</a:t>
            </a:r>
            <a:r>
              <a:rPr lang="en" sz="2400" b="1"/>
              <a:t>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</a:t>
            </a:r>
            <a:r>
              <a:rPr lang="en" sz="2400">
                <a:solidFill>
                  <a:schemeClr val="dk1"/>
                </a:solidFill>
              </a:rPr>
              <a:t> + </a:t>
            </a:r>
            <a:r>
              <a:rPr lang="en" sz="2400" b="1">
                <a:solidFill>
                  <a:schemeClr val="dk1"/>
                </a:solidFill>
              </a:rPr>
              <a:t>0.0001</a:t>
            </a:r>
            <a:r>
              <a:rPr lang="en" sz="2400"/>
              <a:t>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1.25353</a:t>
            </a:r>
          </a:p>
        </p:txBody>
      </p:sp>
      <p:cxnSp>
        <p:nvCxnSpPr>
          <p:cNvPr id="988" name="Shape 988"/>
          <p:cNvCxnSpPr/>
          <p:nvPr/>
        </p:nvCxnSpPr>
        <p:spPr>
          <a:xfrm>
            <a:off x="5424100" y="85125"/>
            <a:ext cx="0" cy="4426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10431773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Shape 994"/>
          <p:cNvSpPr txBox="1"/>
          <p:nvPr/>
        </p:nvSpPr>
        <p:spPr>
          <a:xfrm>
            <a:off x="6503300" y="85125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0000FF"/>
                </a:solidFill>
              </a:rPr>
              <a:t>gradient dW:</a:t>
            </a:r>
          </a:p>
          <a:p>
            <a:pPr lvl="0" rtl="0">
              <a:spcBef>
                <a:spcPts val="0"/>
              </a:spcBef>
              <a:buNone/>
            </a:pPr>
            <a:endParaRPr sz="2400" b="1">
              <a:solidFill>
                <a:srgbClr val="00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[-2.5,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38761D"/>
                </a:solidFill>
              </a:rPr>
              <a:t>0.6</a:t>
            </a:r>
            <a:r>
              <a:rPr lang="en" sz="2400">
                <a:solidFill>
                  <a:srgbClr val="0000FF"/>
                </a:solidFill>
              </a:rPr>
              <a:t>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?,…]</a:t>
            </a:r>
          </a:p>
        </p:txBody>
      </p:sp>
      <p:sp>
        <p:nvSpPr>
          <p:cNvPr id="995" name="Shape 995"/>
          <p:cNvSpPr/>
          <p:nvPr/>
        </p:nvSpPr>
        <p:spPr>
          <a:xfrm>
            <a:off x="5678650" y="2319450"/>
            <a:ext cx="3394500" cy="1489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996" name="Shape 9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1400" y="3081450"/>
            <a:ext cx="2289975" cy="539525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997" name="Shape 997"/>
          <p:cNvCxnSpPr/>
          <p:nvPr/>
        </p:nvCxnSpPr>
        <p:spPr>
          <a:xfrm rot="10800000">
            <a:off x="7179100" y="1461124"/>
            <a:ext cx="354599" cy="71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98" name="Shape 998"/>
          <p:cNvSpPr txBox="1"/>
          <p:nvPr/>
        </p:nvSpPr>
        <p:spPr>
          <a:xfrm>
            <a:off x="197025" y="37300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current W: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1.25347</a:t>
            </a:r>
          </a:p>
        </p:txBody>
      </p:sp>
      <p:cxnSp>
        <p:nvCxnSpPr>
          <p:cNvPr id="999" name="Shape 999"/>
          <p:cNvCxnSpPr/>
          <p:nvPr/>
        </p:nvCxnSpPr>
        <p:spPr>
          <a:xfrm>
            <a:off x="2326800" y="63850"/>
            <a:ext cx="0" cy="43982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00" name="Shape 1000"/>
          <p:cNvSpPr txBox="1"/>
          <p:nvPr/>
        </p:nvSpPr>
        <p:spPr>
          <a:xfrm>
            <a:off x="2406825" y="37300"/>
            <a:ext cx="3394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W + h </a:t>
            </a:r>
            <a:r>
              <a:rPr lang="en" sz="2400"/>
              <a:t>(second dim)</a:t>
            </a:r>
            <a:r>
              <a:rPr lang="en" sz="2400" b="1"/>
              <a:t>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</a:t>
            </a:r>
            <a:r>
              <a:rPr lang="en" sz="2400">
                <a:solidFill>
                  <a:schemeClr val="dk1"/>
                </a:solidFill>
              </a:rPr>
              <a:t> + </a:t>
            </a:r>
            <a:r>
              <a:rPr lang="en" sz="2400" b="1">
                <a:solidFill>
                  <a:schemeClr val="dk1"/>
                </a:solidFill>
              </a:rPr>
              <a:t>0.0001</a:t>
            </a:r>
            <a:r>
              <a:rPr lang="en" sz="2400"/>
              <a:t>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1.25353</a:t>
            </a:r>
          </a:p>
        </p:txBody>
      </p:sp>
      <p:cxnSp>
        <p:nvCxnSpPr>
          <p:cNvPr id="1001" name="Shape 1001"/>
          <p:cNvCxnSpPr/>
          <p:nvPr/>
        </p:nvCxnSpPr>
        <p:spPr>
          <a:xfrm>
            <a:off x="5424100" y="85125"/>
            <a:ext cx="0" cy="4426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02" name="Shape 1002"/>
          <p:cNvSpPr txBox="1"/>
          <p:nvPr/>
        </p:nvSpPr>
        <p:spPr>
          <a:xfrm>
            <a:off x="5678650" y="2307800"/>
            <a:ext cx="3394500" cy="62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38761D"/>
                </a:solidFill>
              </a:rPr>
              <a:t>(</a:t>
            </a:r>
            <a:r>
              <a:rPr lang="en" sz="2000">
                <a:solidFill>
                  <a:srgbClr val="FF0000"/>
                </a:solidFill>
              </a:rPr>
              <a:t>1.25353</a:t>
            </a:r>
            <a:r>
              <a:rPr lang="en" sz="2000">
                <a:solidFill>
                  <a:srgbClr val="38761D"/>
                </a:solidFill>
              </a:rPr>
              <a:t> - </a:t>
            </a:r>
            <a:r>
              <a:rPr lang="en" sz="2000">
                <a:solidFill>
                  <a:srgbClr val="FF0000"/>
                </a:solidFill>
              </a:rPr>
              <a:t>1.25347</a:t>
            </a:r>
            <a:r>
              <a:rPr lang="en" sz="2000">
                <a:solidFill>
                  <a:srgbClr val="38761D"/>
                </a:solidFill>
              </a:rPr>
              <a:t>)/0.0001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38761D"/>
                </a:solidFill>
              </a:rPr>
              <a:t>= 0.6</a:t>
            </a:r>
          </a:p>
        </p:txBody>
      </p:sp>
    </p:spTree>
    <p:extLst>
      <p:ext uri="{BB962C8B-B14F-4D97-AF65-F5344CB8AC3E}">
        <p14:creationId xmlns:p14="http://schemas.microsoft.com/office/powerpoint/2010/main" val="42038722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Shape 1008"/>
          <p:cNvSpPr txBox="1"/>
          <p:nvPr/>
        </p:nvSpPr>
        <p:spPr>
          <a:xfrm>
            <a:off x="6503300" y="85125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0000FF"/>
                </a:solidFill>
              </a:rPr>
              <a:t>gradient dW:</a:t>
            </a:r>
          </a:p>
          <a:p>
            <a:pPr lvl="0" rtl="0">
              <a:spcBef>
                <a:spcPts val="0"/>
              </a:spcBef>
              <a:buNone/>
            </a:pPr>
            <a:endParaRPr sz="2400" b="1">
              <a:solidFill>
                <a:srgbClr val="00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[-2.5,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0.6,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?,…]</a:t>
            </a:r>
          </a:p>
        </p:txBody>
      </p:sp>
      <p:sp>
        <p:nvSpPr>
          <p:cNvPr id="1009" name="Shape 1009"/>
          <p:cNvSpPr txBox="1"/>
          <p:nvPr/>
        </p:nvSpPr>
        <p:spPr>
          <a:xfrm>
            <a:off x="197025" y="37300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current W: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1.25347</a:t>
            </a:r>
          </a:p>
        </p:txBody>
      </p:sp>
      <p:cxnSp>
        <p:nvCxnSpPr>
          <p:cNvPr id="1010" name="Shape 1010"/>
          <p:cNvCxnSpPr/>
          <p:nvPr/>
        </p:nvCxnSpPr>
        <p:spPr>
          <a:xfrm>
            <a:off x="2326800" y="63850"/>
            <a:ext cx="0" cy="43982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11" name="Shape 1011"/>
          <p:cNvSpPr txBox="1"/>
          <p:nvPr/>
        </p:nvSpPr>
        <p:spPr>
          <a:xfrm>
            <a:off x="2406825" y="37300"/>
            <a:ext cx="3394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W + h </a:t>
            </a:r>
            <a:r>
              <a:rPr lang="en" sz="2400"/>
              <a:t>(third dim)</a:t>
            </a:r>
            <a:r>
              <a:rPr lang="en" sz="2400" b="1"/>
              <a:t>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</a:t>
            </a:r>
            <a:r>
              <a:rPr lang="en" sz="2400">
                <a:solidFill>
                  <a:schemeClr val="dk1"/>
                </a:solidFill>
              </a:rPr>
              <a:t> + </a:t>
            </a:r>
            <a:r>
              <a:rPr lang="en" sz="2400" b="1">
                <a:solidFill>
                  <a:schemeClr val="dk1"/>
                </a:solidFill>
              </a:rPr>
              <a:t>0.0001</a:t>
            </a:r>
            <a:r>
              <a:rPr lang="en" sz="2400"/>
              <a:t>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1.25347</a:t>
            </a:r>
          </a:p>
        </p:txBody>
      </p:sp>
      <p:cxnSp>
        <p:nvCxnSpPr>
          <p:cNvPr id="1012" name="Shape 1012"/>
          <p:cNvCxnSpPr/>
          <p:nvPr/>
        </p:nvCxnSpPr>
        <p:spPr>
          <a:xfrm>
            <a:off x="5424100" y="85125"/>
            <a:ext cx="0" cy="4426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20301819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Shape 1018"/>
          <p:cNvSpPr txBox="1"/>
          <p:nvPr/>
        </p:nvSpPr>
        <p:spPr>
          <a:xfrm>
            <a:off x="6503300" y="85125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0000FF"/>
                </a:solidFill>
              </a:rPr>
              <a:t>gradient dW:</a:t>
            </a:r>
          </a:p>
          <a:p>
            <a:pPr lvl="0" rtl="0">
              <a:spcBef>
                <a:spcPts val="0"/>
              </a:spcBef>
              <a:buNone/>
            </a:pPr>
            <a:endParaRPr sz="2400" b="1">
              <a:solidFill>
                <a:srgbClr val="00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[-2.5,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0.6,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38761D"/>
                </a:solidFill>
              </a:rPr>
              <a:t>0</a:t>
            </a:r>
            <a:r>
              <a:rPr lang="en" sz="2400">
                <a:solidFill>
                  <a:srgbClr val="0000FF"/>
                </a:solidFill>
              </a:rPr>
              <a:t>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?,…]</a:t>
            </a:r>
          </a:p>
        </p:txBody>
      </p:sp>
      <p:sp>
        <p:nvSpPr>
          <p:cNvPr id="1019" name="Shape 1019"/>
          <p:cNvSpPr txBox="1"/>
          <p:nvPr/>
        </p:nvSpPr>
        <p:spPr>
          <a:xfrm>
            <a:off x="197025" y="37300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current W: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1.25347</a:t>
            </a:r>
          </a:p>
        </p:txBody>
      </p:sp>
      <p:cxnSp>
        <p:nvCxnSpPr>
          <p:cNvPr id="1020" name="Shape 1020"/>
          <p:cNvCxnSpPr/>
          <p:nvPr/>
        </p:nvCxnSpPr>
        <p:spPr>
          <a:xfrm>
            <a:off x="2326800" y="63850"/>
            <a:ext cx="0" cy="43982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21" name="Shape 1021"/>
          <p:cNvSpPr txBox="1"/>
          <p:nvPr/>
        </p:nvSpPr>
        <p:spPr>
          <a:xfrm>
            <a:off x="2406825" y="37300"/>
            <a:ext cx="3394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W + h </a:t>
            </a:r>
            <a:r>
              <a:rPr lang="en" sz="2400"/>
              <a:t>(third dim)</a:t>
            </a:r>
            <a:r>
              <a:rPr lang="en" sz="2400" b="1"/>
              <a:t>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</a:t>
            </a:r>
            <a:r>
              <a:rPr lang="en" sz="2400">
                <a:solidFill>
                  <a:schemeClr val="dk1"/>
                </a:solidFill>
              </a:rPr>
              <a:t> + </a:t>
            </a:r>
            <a:r>
              <a:rPr lang="en" sz="2400" b="1">
                <a:solidFill>
                  <a:schemeClr val="dk1"/>
                </a:solidFill>
              </a:rPr>
              <a:t>0.0001</a:t>
            </a:r>
            <a:r>
              <a:rPr lang="en" sz="2400"/>
              <a:t>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1.25347</a:t>
            </a:r>
          </a:p>
        </p:txBody>
      </p:sp>
      <p:cxnSp>
        <p:nvCxnSpPr>
          <p:cNvPr id="1022" name="Shape 1022"/>
          <p:cNvCxnSpPr/>
          <p:nvPr/>
        </p:nvCxnSpPr>
        <p:spPr>
          <a:xfrm>
            <a:off x="5424100" y="85125"/>
            <a:ext cx="0" cy="4426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23" name="Shape 1023"/>
          <p:cNvSpPr/>
          <p:nvPr/>
        </p:nvSpPr>
        <p:spPr>
          <a:xfrm>
            <a:off x="5678650" y="2471850"/>
            <a:ext cx="3394500" cy="1489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024" name="Shape 10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1400" y="3233850"/>
            <a:ext cx="2289975" cy="539525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025" name="Shape 1025"/>
          <p:cNvSpPr txBox="1"/>
          <p:nvPr/>
        </p:nvSpPr>
        <p:spPr>
          <a:xfrm>
            <a:off x="5678650" y="2460200"/>
            <a:ext cx="3394500" cy="62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38761D"/>
                </a:solidFill>
              </a:rPr>
              <a:t>(</a:t>
            </a:r>
            <a:r>
              <a:rPr lang="en" sz="2000">
                <a:solidFill>
                  <a:srgbClr val="FF0000"/>
                </a:solidFill>
              </a:rPr>
              <a:t>1.25347</a:t>
            </a:r>
            <a:r>
              <a:rPr lang="en" sz="2000">
                <a:solidFill>
                  <a:srgbClr val="38761D"/>
                </a:solidFill>
              </a:rPr>
              <a:t> - </a:t>
            </a:r>
            <a:r>
              <a:rPr lang="en" sz="2000">
                <a:solidFill>
                  <a:srgbClr val="FF0000"/>
                </a:solidFill>
              </a:rPr>
              <a:t>1.25347</a:t>
            </a:r>
            <a:r>
              <a:rPr lang="en" sz="2000">
                <a:solidFill>
                  <a:srgbClr val="38761D"/>
                </a:solidFill>
              </a:rPr>
              <a:t>)/0.0001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38761D"/>
                </a:solidFill>
              </a:rPr>
              <a:t>= 0</a:t>
            </a:r>
          </a:p>
        </p:txBody>
      </p:sp>
      <p:cxnSp>
        <p:nvCxnSpPr>
          <p:cNvPr id="1026" name="Shape 1026"/>
          <p:cNvCxnSpPr>
            <a:stCxn id="1025" idx="0"/>
          </p:cNvCxnSpPr>
          <p:nvPr/>
        </p:nvCxnSpPr>
        <p:spPr>
          <a:xfrm rot="10800000">
            <a:off x="6966100" y="1872800"/>
            <a:ext cx="409800" cy="58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24481328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Shape 1043"/>
          <p:cNvSpPr txBox="1"/>
          <p:nvPr/>
        </p:nvSpPr>
        <p:spPr>
          <a:xfrm>
            <a:off x="377210" y="857652"/>
            <a:ext cx="8309796" cy="4101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76200" lvl="0">
              <a:buSzPct val="100000"/>
            </a:pPr>
            <a:r>
              <a:rPr lang="en" sz="2400" b="1" dirty="0"/>
              <a:t>1) </a:t>
            </a:r>
            <a:r>
              <a:rPr lang="en-US" sz="2400" b="1" dirty="0"/>
              <a:t>Numerical approach</a:t>
            </a:r>
            <a:endParaRPr lang="en" sz="2400" b="1" dirty="0"/>
          </a:p>
          <a:p>
            <a:pPr marL="76200" lvl="0" rtl="0">
              <a:spcBef>
                <a:spcPts val="0"/>
              </a:spcBef>
              <a:buSzPct val="100000"/>
            </a:pPr>
            <a:r>
              <a:rPr lang="en-US" sz="2400" dirty="0"/>
              <a:t>We choose a small positive </a:t>
            </a:r>
            <a:r>
              <a:rPr lang="en" sz="2400" dirty="0"/>
              <a:t>h </a:t>
            </a:r>
            <a:r>
              <a:rPr lang="en-US" sz="2400" dirty="0"/>
              <a:t>and apply the</a:t>
            </a:r>
            <a:r>
              <a:rPr lang="en" sz="2400" dirty="0"/>
              <a:t> formula:</a:t>
            </a:r>
          </a:p>
          <a:p>
            <a:pPr marL="457200" lvl="0" indent="-381000" rtl="0">
              <a:spcBef>
                <a:spcPts val="0"/>
              </a:spcBef>
              <a:buSzPct val="100000"/>
              <a:buChar char="-"/>
            </a:pPr>
            <a:endParaRPr lang="en" sz="2400" dirty="0"/>
          </a:p>
          <a:p>
            <a:pPr marL="76200" lvl="0" rtl="0">
              <a:spcBef>
                <a:spcPts val="0"/>
              </a:spcBef>
              <a:buSzPct val="100000"/>
            </a:pPr>
            <a:endParaRPr lang="en" sz="2400" dirty="0"/>
          </a:p>
          <a:p>
            <a:pPr marL="457200" lvl="0" indent="-381000" rtl="0">
              <a:spcBef>
                <a:spcPts val="0"/>
              </a:spcBef>
              <a:buSzPct val="100000"/>
              <a:buChar char="-"/>
            </a:pPr>
            <a:r>
              <a:rPr lang="en-US" sz="2400" dirty="0"/>
              <a:t>We obtain an approximate value</a:t>
            </a:r>
            <a:endParaRPr lang="en" sz="2400" dirty="0"/>
          </a:p>
          <a:p>
            <a:pPr marL="457200" lvl="0" indent="-381000" rtl="0">
              <a:spcBef>
                <a:spcPts val="0"/>
              </a:spcBef>
              <a:buSzPct val="100000"/>
              <a:buChar char="-"/>
            </a:pPr>
            <a:r>
              <a:rPr lang="en-US" sz="2400" dirty="0"/>
              <a:t>Very slow to compute</a:t>
            </a:r>
            <a:endParaRPr lang="en" sz="2400" dirty="0"/>
          </a:p>
          <a:p>
            <a:pPr marL="457200" lvl="0" indent="-381000" rtl="0">
              <a:spcBef>
                <a:spcPts val="0"/>
              </a:spcBef>
              <a:buSzPct val="100000"/>
              <a:buChar char="-"/>
            </a:pPr>
            <a:endParaRPr lang="en" sz="2400" dirty="0"/>
          </a:p>
          <a:p>
            <a:pPr marL="76200" lvl="0">
              <a:buSzPct val="100000"/>
            </a:pPr>
            <a:r>
              <a:rPr lang="en" sz="2400" b="1" dirty="0"/>
              <a:t>2) </a:t>
            </a:r>
            <a:r>
              <a:rPr lang="en-US" sz="2400" b="1" dirty="0"/>
              <a:t>Analytic approach</a:t>
            </a:r>
          </a:p>
          <a:p>
            <a:pPr marL="76200">
              <a:buSzPct val="100000"/>
            </a:pPr>
            <a:r>
              <a:rPr lang="en-US" sz="2400" dirty="0"/>
              <a:t>We use calculus to determine the gradient’s formula as a function of X and W</a:t>
            </a:r>
            <a:endParaRPr lang="en" sz="2400" dirty="0"/>
          </a:p>
        </p:txBody>
      </p:sp>
      <p:sp>
        <p:nvSpPr>
          <p:cNvPr id="1040" name="Shape 1040"/>
          <p:cNvSpPr txBox="1"/>
          <p:nvPr/>
        </p:nvSpPr>
        <p:spPr>
          <a:xfrm>
            <a:off x="377210" y="92352"/>
            <a:ext cx="8475600" cy="7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000" dirty="0"/>
              <a:t>Gradient Evaluation</a:t>
            </a:r>
            <a:endParaRPr lang="en" sz="3000" dirty="0"/>
          </a:p>
        </p:txBody>
      </p:sp>
      <p:pic>
        <p:nvPicPr>
          <p:cNvPr id="1041" name="Shape 10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7618" y="1704773"/>
            <a:ext cx="3248273" cy="7652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14460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Shape 1043"/>
          <p:cNvSpPr txBox="1"/>
          <p:nvPr/>
        </p:nvSpPr>
        <p:spPr>
          <a:xfrm>
            <a:off x="377210" y="857652"/>
            <a:ext cx="8309796" cy="4101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76200" lvl="0">
              <a:buSzPct val="100000"/>
            </a:pPr>
            <a:r>
              <a:rPr lang="ro-RO" sz="2400" dirty="0">
                <a:solidFill>
                  <a:srgbClr val="0000FF"/>
                </a:solidFill>
                <a:latin typeface="Courier"/>
                <a:cs typeface="Courier"/>
              </a:rPr>
              <a:t>def</a:t>
            </a:r>
            <a:r>
              <a:rPr lang="mr-IN" sz="2400" dirty="0">
                <a:latin typeface="Courier"/>
                <a:cs typeface="Courier"/>
              </a:rPr>
              <a:t> </a:t>
            </a:r>
            <a:r>
              <a:rPr lang="mr-IN" sz="2400" dirty="0" err="1">
                <a:latin typeface="Courier"/>
                <a:cs typeface="Courier"/>
              </a:rPr>
              <a:t>f</a:t>
            </a:r>
            <a:r>
              <a:rPr lang="mr-IN" sz="2400" dirty="0">
                <a:latin typeface="Courier"/>
                <a:cs typeface="Courier"/>
              </a:rPr>
              <a:t>(</a:t>
            </a:r>
            <a:r>
              <a:rPr lang="mr-IN" sz="2400" dirty="0" err="1">
                <a:latin typeface="Courier"/>
                <a:cs typeface="Courier"/>
              </a:rPr>
              <a:t>x</a:t>
            </a:r>
            <a:r>
              <a:rPr lang="mr-IN" sz="2400" dirty="0">
                <a:latin typeface="Courier"/>
                <a:cs typeface="Courier"/>
              </a:rPr>
              <a:t>)</a:t>
            </a:r>
            <a:r>
              <a:rPr lang="ro-RO" sz="2400" dirty="0">
                <a:latin typeface="Courier"/>
                <a:cs typeface="Courier"/>
              </a:rPr>
              <a:t>:</a:t>
            </a:r>
            <a:endParaRPr lang="mr-IN" sz="2400" dirty="0">
              <a:latin typeface="Courier"/>
              <a:cs typeface="Courier"/>
            </a:endParaRPr>
          </a:p>
          <a:p>
            <a:pPr marL="76200" lvl="0">
              <a:buSzPct val="100000"/>
            </a:pPr>
            <a:r>
              <a:rPr lang="ro-RO" sz="2400" dirty="0">
                <a:latin typeface="Courier"/>
                <a:cs typeface="Courier"/>
              </a:rPr>
              <a:t>    </a:t>
            </a:r>
            <a:r>
              <a:rPr lang="mr-IN" sz="2400" dirty="0" err="1">
                <a:latin typeface="Courier"/>
                <a:cs typeface="Courier"/>
              </a:rPr>
              <a:t>y</a:t>
            </a:r>
            <a:r>
              <a:rPr lang="mr-IN" sz="2400" dirty="0">
                <a:latin typeface="Courier"/>
                <a:cs typeface="Courier"/>
              </a:rPr>
              <a:t> = 0.5 * </a:t>
            </a:r>
            <a:r>
              <a:rPr lang="ro-RO" sz="2400" dirty="0">
                <a:latin typeface="Courier"/>
                <a:cs typeface="Courier"/>
              </a:rPr>
              <a:t>(</a:t>
            </a:r>
            <a:r>
              <a:rPr lang="mr-IN" sz="2400" dirty="0" err="1">
                <a:latin typeface="Courier"/>
                <a:cs typeface="Courier"/>
              </a:rPr>
              <a:t>x</a:t>
            </a:r>
            <a:r>
              <a:rPr lang="ro-RO" sz="2400" dirty="0">
                <a:latin typeface="Courier"/>
                <a:cs typeface="Courier"/>
              </a:rPr>
              <a:t>**</a:t>
            </a:r>
            <a:r>
              <a:rPr lang="mr-IN" sz="2400" dirty="0">
                <a:latin typeface="Courier"/>
                <a:cs typeface="Courier"/>
              </a:rPr>
              <a:t>4</a:t>
            </a:r>
            <a:r>
              <a:rPr lang="ro-RO" sz="2400" dirty="0">
                <a:latin typeface="Courier"/>
                <a:cs typeface="Courier"/>
              </a:rPr>
              <a:t>)</a:t>
            </a:r>
            <a:r>
              <a:rPr lang="mr-IN" sz="2400" dirty="0">
                <a:latin typeface="Courier"/>
                <a:cs typeface="Courier"/>
              </a:rPr>
              <a:t> - 2 * </a:t>
            </a:r>
            <a:r>
              <a:rPr lang="ro-RO" sz="2400" dirty="0">
                <a:latin typeface="Courier"/>
                <a:cs typeface="Courier"/>
              </a:rPr>
              <a:t>(</a:t>
            </a:r>
            <a:r>
              <a:rPr lang="mr-IN" sz="2400" dirty="0" err="1">
                <a:latin typeface="Courier"/>
                <a:cs typeface="Courier"/>
              </a:rPr>
              <a:t>x</a:t>
            </a:r>
            <a:r>
              <a:rPr lang="ro-RO" sz="2400" dirty="0">
                <a:latin typeface="Courier"/>
                <a:cs typeface="Courier"/>
              </a:rPr>
              <a:t>**</a:t>
            </a:r>
            <a:r>
              <a:rPr lang="mr-IN" sz="2400" dirty="0">
                <a:latin typeface="Courier"/>
                <a:cs typeface="Courier"/>
              </a:rPr>
              <a:t>2</a:t>
            </a:r>
            <a:r>
              <a:rPr lang="ro-RO" sz="2400" dirty="0">
                <a:latin typeface="Courier"/>
                <a:cs typeface="Courier"/>
              </a:rPr>
              <a:t>)</a:t>
            </a:r>
            <a:r>
              <a:rPr lang="mr-IN" sz="2400" dirty="0">
                <a:latin typeface="Courier"/>
                <a:cs typeface="Courier"/>
              </a:rPr>
              <a:t> + </a:t>
            </a:r>
            <a:r>
              <a:rPr lang="mr-IN" sz="2400" dirty="0" err="1">
                <a:latin typeface="Courier"/>
                <a:cs typeface="Courier"/>
              </a:rPr>
              <a:t>x</a:t>
            </a:r>
            <a:r>
              <a:rPr lang="mr-IN" sz="2400" dirty="0">
                <a:latin typeface="Courier"/>
                <a:cs typeface="Courier"/>
              </a:rPr>
              <a:t> + 5</a:t>
            </a:r>
          </a:p>
          <a:p>
            <a:pPr marL="76200" lvl="0">
              <a:buSzPct val="100000"/>
            </a:pP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    return </a:t>
            </a:r>
            <a:r>
              <a:rPr lang="en-US" sz="2400" dirty="0">
                <a:solidFill>
                  <a:schemeClr val="tx1"/>
                </a:solidFill>
                <a:latin typeface="Courier"/>
                <a:cs typeface="Courier"/>
              </a:rPr>
              <a:t>y</a:t>
            </a:r>
            <a:endParaRPr lang="en" sz="2400" dirty="0">
              <a:solidFill>
                <a:schemeClr val="tx1"/>
              </a:solidFill>
              <a:latin typeface="Courier"/>
              <a:cs typeface="Courier"/>
            </a:endParaRPr>
          </a:p>
          <a:p>
            <a:pPr marL="76200" lvl="0">
              <a:buSzPct val="100000"/>
            </a:pPr>
            <a:r>
              <a:rPr lang="en" sz="2400" dirty="0">
                <a:solidFill>
                  <a:srgbClr val="008000"/>
                </a:solidFill>
                <a:latin typeface="Courier"/>
                <a:cs typeface="Courier"/>
              </a:rPr>
              <a:t># 1) Numerical </a:t>
            </a:r>
            <a:r>
              <a:rPr lang="en-US" sz="2400" dirty="0">
                <a:solidFill>
                  <a:srgbClr val="008000"/>
                </a:solidFill>
                <a:latin typeface="Courier"/>
                <a:cs typeface="Courier"/>
              </a:rPr>
              <a:t>Method</a:t>
            </a:r>
          </a:p>
          <a:p>
            <a:pPr marL="76200" lvl="0">
              <a:buSzPct val="100000"/>
            </a:pPr>
            <a:r>
              <a:rPr lang="en-US" sz="2400" dirty="0">
                <a:latin typeface="Courier"/>
                <a:cs typeface="Courier"/>
              </a:rPr>
              <a:t>h = 0.001</a:t>
            </a:r>
            <a:endParaRPr lang="en" sz="2400" dirty="0">
              <a:latin typeface="Courier"/>
              <a:cs typeface="Courier"/>
            </a:endParaRPr>
          </a:p>
          <a:p>
            <a:pPr marL="76200" lvl="0">
              <a:buSzPct val="100000"/>
            </a:pPr>
            <a:r>
              <a:rPr lang="mr-IN" sz="2400" dirty="0" err="1">
                <a:latin typeface="Courier"/>
                <a:cs typeface="Courier"/>
              </a:rPr>
              <a:t>gradient</a:t>
            </a:r>
            <a:r>
              <a:rPr lang="mr-IN" sz="2400" dirty="0">
                <a:latin typeface="Courier"/>
                <a:cs typeface="Courier"/>
              </a:rPr>
              <a:t> = (</a:t>
            </a:r>
            <a:r>
              <a:rPr lang="mr-IN" sz="2400" dirty="0" err="1">
                <a:latin typeface="Courier"/>
                <a:cs typeface="Courier"/>
              </a:rPr>
              <a:t>f</a:t>
            </a:r>
            <a:r>
              <a:rPr lang="mr-IN" sz="2400" dirty="0">
                <a:latin typeface="Courier"/>
                <a:cs typeface="Courier"/>
              </a:rPr>
              <a:t>(</a:t>
            </a:r>
            <a:r>
              <a:rPr lang="mr-IN" sz="2400" dirty="0" err="1">
                <a:latin typeface="Courier"/>
                <a:cs typeface="Courier"/>
              </a:rPr>
              <a:t>x</a:t>
            </a:r>
            <a:r>
              <a:rPr lang="mr-IN" sz="2400" dirty="0">
                <a:latin typeface="Courier"/>
                <a:cs typeface="Courier"/>
              </a:rPr>
              <a:t> + </a:t>
            </a:r>
            <a:r>
              <a:rPr lang="mr-IN" sz="2400" dirty="0" err="1">
                <a:latin typeface="Courier"/>
                <a:cs typeface="Courier"/>
              </a:rPr>
              <a:t>h</a:t>
            </a:r>
            <a:r>
              <a:rPr lang="mr-IN" sz="2400" dirty="0">
                <a:latin typeface="Courier"/>
                <a:cs typeface="Courier"/>
              </a:rPr>
              <a:t>) - </a:t>
            </a:r>
            <a:r>
              <a:rPr lang="mr-IN" sz="2400" dirty="0" err="1">
                <a:latin typeface="Courier"/>
                <a:cs typeface="Courier"/>
              </a:rPr>
              <a:t>f</a:t>
            </a:r>
            <a:r>
              <a:rPr lang="mr-IN" sz="2400" dirty="0">
                <a:latin typeface="Courier"/>
                <a:cs typeface="Courier"/>
              </a:rPr>
              <a:t>(</a:t>
            </a:r>
            <a:r>
              <a:rPr lang="mr-IN" sz="2400" dirty="0" err="1">
                <a:latin typeface="Courier"/>
                <a:cs typeface="Courier"/>
              </a:rPr>
              <a:t>x</a:t>
            </a:r>
            <a:r>
              <a:rPr lang="mr-IN" sz="2400" dirty="0">
                <a:latin typeface="Courier"/>
                <a:cs typeface="Courier"/>
              </a:rPr>
              <a:t>)) / </a:t>
            </a:r>
            <a:r>
              <a:rPr lang="mr-IN" sz="2400" dirty="0" err="1">
                <a:latin typeface="Courier"/>
                <a:cs typeface="Courier"/>
              </a:rPr>
              <a:t>h</a:t>
            </a:r>
            <a:endParaRPr lang="en" sz="2400" dirty="0">
              <a:latin typeface="Courier"/>
              <a:cs typeface="Courier"/>
            </a:endParaRPr>
          </a:p>
          <a:p>
            <a:pPr marL="76200" lvl="0">
              <a:buSzPct val="100000"/>
            </a:pPr>
            <a:r>
              <a:rPr lang="en" sz="2400" dirty="0">
                <a:solidFill>
                  <a:srgbClr val="008000"/>
                </a:solidFill>
                <a:latin typeface="Courier"/>
                <a:cs typeface="Courier"/>
              </a:rPr>
              <a:t># 2) </a:t>
            </a:r>
            <a:r>
              <a:rPr lang="en" sz="2400" dirty="0" err="1">
                <a:solidFill>
                  <a:srgbClr val="008000"/>
                </a:solidFill>
                <a:latin typeface="Courier"/>
                <a:cs typeface="Courier"/>
              </a:rPr>
              <a:t>Analythic</a:t>
            </a:r>
            <a:r>
              <a:rPr lang="en" sz="2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"/>
                <a:cs typeface="Courier"/>
              </a:rPr>
              <a:t>Method</a:t>
            </a:r>
          </a:p>
          <a:p>
            <a:pPr marL="76200">
              <a:buSzPct val="100000"/>
            </a:pPr>
            <a:r>
              <a:rPr lang="ro-RO" sz="2400" dirty="0">
                <a:solidFill>
                  <a:srgbClr val="0000FF"/>
                </a:solidFill>
                <a:latin typeface="Courier"/>
                <a:cs typeface="Courier"/>
              </a:rPr>
              <a:t>def</a:t>
            </a:r>
            <a:r>
              <a:rPr lang="mr-IN" sz="2400" dirty="0">
                <a:latin typeface="Courier"/>
                <a:cs typeface="Courier"/>
              </a:rPr>
              <a:t> </a:t>
            </a:r>
            <a:r>
              <a:rPr lang="mr-IN" sz="2400" dirty="0" err="1">
                <a:latin typeface="Courier"/>
                <a:cs typeface="Courier"/>
              </a:rPr>
              <a:t>f_prime</a:t>
            </a:r>
            <a:r>
              <a:rPr lang="mr-IN" sz="2400" dirty="0">
                <a:latin typeface="Courier"/>
                <a:cs typeface="Courier"/>
              </a:rPr>
              <a:t>(</a:t>
            </a:r>
            <a:r>
              <a:rPr lang="mr-IN" sz="2400" dirty="0" err="1">
                <a:latin typeface="Courier"/>
                <a:cs typeface="Courier"/>
              </a:rPr>
              <a:t>x</a:t>
            </a:r>
            <a:r>
              <a:rPr lang="mr-IN" sz="2400" dirty="0">
                <a:latin typeface="Courier"/>
                <a:cs typeface="Courier"/>
              </a:rPr>
              <a:t>)</a:t>
            </a:r>
            <a:r>
              <a:rPr lang="ro-RO" sz="2400" dirty="0">
                <a:latin typeface="Courier"/>
                <a:cs typeface="Courier"/>
              </a:rPr>
              <a:t>:</a:t>
            </a:r>
            <a:endParaRPr lang="mr-IN" sz="2400" dirty="0">
              <a:latin typeface="Courier"/>
              <a:cs typeface="Courier"/>
            </a:endParaRPr>
          </a:p>
          <a:p>
            <a:pPr marL="76200">
              <a:buSzPct val="100000"/>
            </a:pPr>
            <a:r>
              <a:rPr lang="en-US" sz="2400" dirty="0">
                <a:latin typeface="Courier"/>
                <a:cs typeface="Courier"/>
              </a:rPr>
              <a:t>    y</a:t>
            </a:r>
            <a:r>
              <a:rPr lang="ro-RO" sz="2400" dirty="0">
                <a:latin typeface="Courier"/>
                <a:cs typeface="Courier"/>
              </a:rPr>
              <a:t>_prime</a:t>
            </a:r>
            <a:r>
              <a:rPr lang="mr-IN" sz="2400" dirty="0">
                <a:latin typeface="Courier"/>
                <a:cs typeface="Courier"/>
              </a:rPr>
              <a:t> = 2 * </a:t>
            </a:r>
            <a:r>
              <a:rPr lang="ro-RO" sz="2400" dirty="0">
                <a:latin typeface="Courier"/>
                <a:cs typeface="Courier"/>
              </a:rPr>
              <a:t>(</a:t>
            </a:r>
            <a:r>
              <a:rPr lang="mr-IN" sz="2400" dirty="0" err="1">
                <a:latin typeface="Courier"/>
                <a:cs typeface="Courier"/>
              </a:rPr>
              <a:t>x</a:t>
            </a:r>
            <a:r>
              <a:rPr lang="ro-RO" sz="2400" dirty="0">
                <a:latin typeface="Courier"/>
                <a:cs typeface="Courier"/>
              </a:rPr>
              <a:t>**</a:t>
            </a:r>
            <a:r>
              <a:rPr lang="mr-IN" sz="2400" dirty="0">
                <a:latin typeface="Courier"/>
                <a:cs typeface="Courier"/>
              </a:rPr>
              <a:t>3</a:t>
            </a:r>
            <a:r>
              <a:rPr lang="ro-RO" sz="2400" dirty="0">
                <a:latin typeface="Courier"/>
                <a:cs typeface="Courier"/>
              </a:rPr>
              <a:t>)</a:t>
            </a:r>
            <a:r>
              <a:rPr lang="mr-IN" sz="2400" dirty="0">
                <a:latin typeface="Courier"/>
                <a:cs typeface="Courier"/>
              </a:rPr>
              <a:t> - 4 * </a:t>
            </a:r>
            <a:r>
              <a:rPr lang="mr-IN" sz="2400" dirty="0" err="1">
                <a:latin typeface="Courier"/>
                <a:cs typeface="Courier"/>
              </a:rPr>
              <a:t>x</a:t>
            </a:r>
            <a:r>
              <a:rPr lang="mr-IN" sz="2400" dirty="0">
                <a:latin typeface="Courier"/>
                <a:cs typeface="Courier"/>
              </a:rPr>
              <a:t> + 1</a:t>
            </a:r>
          </a:p>
          <a:p>
            <a:pPr marL="76200">
              <a:buSzPct val="100000"/>
            </a:pP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retur</a:t>
            </a:r>
            <a:r>
              <a:rPr lang="mr-IN" sz="2400" dirty="0" err="1">
                <a:solidFill>
                  <a:srgbClr val="0000FF"/>
                </a:solidFill>
                <a:latin typeface="Courier"/>
                <a:cs typeface="Courier"/>
              </a:rPr>
              <a:t>n</a:t>
            </a:r>
            <a:r>
              <a:rPr lang="ro-RO" sz="2400" dirty="0">
                <a:solidFill>
                  <a:srgbClr val="0000FF"/>
                </a:solidFill>
                <a:latin typeface="Courier"/>
                <a:cs typeface="Courier"/>
              </a:rPr>
              <a:t> </a:t>
            </a:r>
            <a:r>
              <a:rPr lang="en-US" sz="2400" dirty="0">
                <a:latin typeface="Courier"/>
                <a:cs typeface="Courier"/>
              </a:rPr>
              <a:t>y</a:t>
            </a:r>
            <a:r>
              <a:rPr lang="ro-RO" sz="2400" dirty="0">
                <a:latin typeface="Courier"/>
                <a:cs typeface="Courier"/>
              </a:rPr>
              <a:t>_prime</a:t>
            </a:r>
            <a:endParaRPr lang="mr-IN" sz="2400" dirty="0">
              <a:solidFill>
                <a:srgbClr val="0000FF"/>
              </a:solidFill>
              <a:latin typeface="Courier"/>
              <a:cs typeface="Courier"/>
            </a:endParaRPr>
          </a:p>
          <a:p>
            <a:pPr marL="76200">
              <a:buSzPct val="100000"/>
            </a:pPr>
            <a:r>
              <a:rPr lang="en-US" sz="2400" dirty="0">
                <a:latin typeface="Courier"/>
                <a:cs typeface="Courier"/>
              </a:rPr>
              <a:t>gradient = </a:t>
            </a:r>
            <a:r>
              <a:rPr lang="en-US" sz="2400" dirty="0" err="1">
                <a:latin typeface="Courier"/>
                <a:cs typeface="Courier"/>
              </a:rPr>
              <a:t>f_prime</a:t>
            </a:r>
            <a:r>
              <a:rPr lang="en-US" sz="2400" dirty="0">
                <a:latin typeface="Courier"/>
                <a:cs typeface="Courier"/>
              </a:rPr>
              <a:t>(x)</a:t>
            </a:r>
            <a:endParaRPr lang="mr-IN" sz="2400" dirty="0">
              <a:latin typeface="Courier"/>
              <a:cs typeface="Courier"/>
            </a:endParaRPr>
          </a:p>
          <a:p>
            <a:pPr marL="76200">
              <a:buSzPct val="100000"/>
            </a:pPr>
            <a:endParaRPr lang="en" sz="2400" dirty="0"/>
          </a:p>
        </p:txBody>
      </p:sp>
      <p:sp>
        <p:nvSpPr>
          <p:cNvPr id="1040" name="Shape 1040"/>
          <p:cNvSpPr txBox="1"/>
          <p:nvPr/>
        </p:nvSpPr>
        <p:spPr>
          <a:xfrm>
            <a:off x="377210" y="92352"/>
            <a:ext cx="8475600" cy="7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sz="3000" dirty="0"/>
              <a:t>Gradient Evaluation (</a:t>
            </a:r>
            <a:r>
              <a:rPr lang="en-US" sz="3000" dirty="0">
                <a:solidFill>
                  <a:schemeClr val="tx1"/>
                </a:solidFill>
              </a:rPr>
              <a:t>Python</a:t>
            </a:r>
            <a:r>
              <a:rPr lang="en-US" sz="3000" dirty="0"/>
              <a:t>)</a:t>
            </a:r>
            <a:endParaRPr lang="en" sz="3000" dirty="0"/>
          </a:p>
        </p:txBody>
      </p:sp>
    </p:spTree>
    <p:extLst>
      <p:ext uri="{BB962C8B-B14F-4D97-AF65-F5344CB8AC3E}">
        <p14:creationId xmlns:p14="http://schemas.microsoft.com/office/powerpoint/2010/main" val="3783685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Shape 1098"/>
          <p:cNvSpPr txBox="1"/>
          <p:nvPr/>
        </p:nvSpPr>
        <p:spPr>
          <a:xfrm>
            <a:off x="6503300" y="85125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0000FF"/>
                </a:solidFill>
              </a:rPr>
              <a:t>gradient dW:</a:t>
            </a:r>
          </a:p>
          <a:p>
            <a:pPr lvl="0" rtl="0">
              <a:spcBef>
                <a:spcPts val="0"/>
              </a:spcBef>
              <a:buNone/>
            </a:pPr>
            <a:endParaRPr sz="2400" b="1">
              <a:solidFill>
                <a:srgbClr val="00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[-2.5,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0.6,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0,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0.2,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0.7,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-0.5,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1.1,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1.3,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-2.1,…]</a:t>
            </a:r>
          </a:p>
        </p:txBody>
      </p:sp>
      <p:sp>
        <p:nvSpPr>
          <p:cNvPr id="1099" name="Shape 1099"/>
          <p:cNvSpPr txBox="1"/>
          <p:nvPr/>
        </p:nvSpPr>
        <p:spPr>
          <a:xfrm>
            <a:off x="197025" y="37300"/>
            <a:ext cx="23552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/>
              <a:t>current W:</a:t>
            </a:r>
          </a:p>
          <a:p>
            <a:pPr lvl="0" rtl="0">
              <a:spcBef>
                <a:spcPts val="0"/>
              </a:spcBef>
              <a:buNone/>
            </a:pPr>
            <a:endParaRPr sz="2400" b="1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[0.34,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-1.11,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0.78,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0.12,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0.55,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2.81,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-3.1,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-1.5,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0.33,…]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>
                <a:solidFill>
                  <a:srgbClr val="FF0000"/>
                </a:solidFill>
              </a:rPr>
              <a:t>loss 1.25347</a:t>
            </a:r>
          </a:p>
        </p:txBody>
      </p:sp>
      <p:cxnSp>
        <p:nvCxnSpPr>
          <p:cNvPr id="1100" name="Shape 1100"/>
          <p:cNvCxnSpPr/>
          <p:nvPr/>
        </p:nvCxnSpPr>
        <p:spPr>
          <a:xfrm>
            <a:off x="2326800" y="63850"/>
            <a:ext cx="0" cy="43982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01" name="Shape 1101"/>
          <p:cNvSpPr txBox="1"/>
          <p:nvPr/>
        </p:nvSpPr>
        <p:spPr>
          <a:xfrm>
            <a:off x="2827025" y="1042800"/>
            <a:ext cx="2812500" cy="309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 err="1">
                <a:solidFill>
                  <a:srgbClr val="0000FF"/>
                </a:solidFill>
              </a:rPr>
              <a:t>dW</a:t>
            </a:r>
            <a:r>
              <a:rPr lang="en" sz="2400" dirty="0">
                <a:solidFill>
                  <a:srgbClr val="0000FF"/>
                </a:solidFill>
              </a:rPr>
              <a:t> = ...</a:t>
            </a:r>
          </a:p>
          <a:p>
            <a:pPr lv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(some function of x and W)</a:t>
            </a:r>
          </a:p>
        </p:txBody>
      </p:sp>
      <p:cxnSp>
        <p:nvCxnSpPr>
          <p:cNvPr id="1102" name="Shape 1102"/>
          <p:cNvCxnSpPr/>
          <p:nvPr/>
        </p:nvCxnSpPr>
        <p:spPr>
          <a:xfrm>
            <a:off x="4036425" y="2454475"/>
            <a:ext cx="2227500" cy="574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1178828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/>
        </p:nvSpPr>
        <p:spPr>
          <a:xfrm>
            <a:off x="281100" y="72625"/>
            <a:ext cx="8515799" cy="793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sz="2400" dirty="0"/>
              <a:t>Linear classifier for the multi-class problem</a:t>
            </a:r>
            <a:endParaRPr lang="en" sz="2400" dirty="0"/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800" y="718837"/>
            <a:ext cx="1009650" cy="11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 txBox="1"/>
          <p:nvPr/>
        </p:nvSpPr>
        <p:spPr>
          <a:xfrm>
            <a:off x="427925" y="1751400"/>
            <a:ext cx="3328799" cy="31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[32x32x3]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array of numbers 0...1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(3072 numbers total)</a:t>
            </a:r>
          </a:p>
        </p:txBody>
      </p:sp>
      <p:cxnSp>
        <p:nvCxnSpPr>
          <p:cNvPr id="93" name="Shape 93"/>
          <p:cNvCxnSpPr/>
          <p:nvPr/>
        </p:nvCxnSpPr>
        <p:spPr>
          <a:xfrm>
            <a:off x="2283525" y="2027500"/>
            <a:ext cx="34280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4" name="Shape 94"/>
          <p:cNvSpPr txBox="1"/>
          <p:nvPr/>
        </p:nvSpPr>
        <p:spPr>
          <a:xfrm>
            <a:off x="3375725" y="1404650"/>
            <a:ext cx="13632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f(</a:t>
            </a:r>
            <a:r>
              <a:rPr lang="en" sz="3000" b="1">
                <a:solidFill>
                  <a:srgbClr val="0000FF"/>
                </a:solidFill>
              </a:rPr>
              <a:t>x</a:t>
            </a:r>
            <a:r>
              <a:rPr lang="en" sz="3000"/>
              <a:t>,</a:t>
            </a:r>
            <a:r>
              <a:rPr lang="en" sz="3000" b="1">
                <a:solidFill>
                  <a:srgbClr val="FF0000"/>
                </a:solidFill>
              </a:rPr>
              <a:t>W</a:t>
            </a:r>
            <a:r>
              <a:rPr lang="en" sz="3000"/>
              <a:t>)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2793425" y="1045150"/>
            <a:ext cx="1270200" cy="31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image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3949025" y="1045150"/>
            <a:ext cx="1926000" cy="31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0000"/>
                </a:solidFill>
              </a:rPr>
              <a:t>parameters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x="6188800" y="1199050"/>
            <a:ext cx="2662199" cy="75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10</a:t>
            </a:r>
            <a:r>
              <a:rPr lang="en" sz="1800" dirty="0"/>
              <a:t> numbers, indicating class scores</a:t>
            </a:r>
          </a:p>
        </p:txBody>
      </p:sp>
      <p:pic>
        <p:nvPicPr>
          <p:cNvPr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925" y="2821100"/>
            <a:ext cx="4651225" cy="172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4456" y="1964390"/>
            <a:ext cx="3158748" cy="2317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45054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Shape 1108"/>
          <p:cNvSpPr txBox="1"/>
          <p:nvPr/>
        </p:nvSpPr>
        <p:spPr>
          <a:xfrm>
            <a:off x="381725" y="425099"/>
            <a:ext cx="8189699" cy="41628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In summary: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2000" dirty="0"/>
              <a:t>Numerical gradient: approximate, slow, easy to write</a:t>
            </a:r>
          </a:p>
          <a:p>
            <a:pPr lvl="0" rtl="0">
              <a:spcBef>
                <a:spcPts val="0"/>
              </a:spcBef>
              <a:buNone/>
            </a:pPr>
            <a:endParaRPr sz="2000" dirty="0"/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2000" dirty="0"/>
              <a:t>Analytic gradient: exact, fast, error-prone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=&gt;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2400" u="sng" dirty="0"/>
              <a:t>In practice:</a:t>
            </a:r>
            <a:r>
              <a:rPr lang="en" sz="2400" dirty="0"/>
              <a:t> Always use analytic gradient, but check implementation with numerical gradient. This is called a </a:t>
            </a:r>
            <a:r>
              <a:rPr lang="en" sz="2400" b="1" dirty="0"/>
              <a:t>gradient checking.</a:t>
            </a:r>
          </a:p>
        </p:txBody>
      </p:sp>
    </p:spTree>
    <p:extLst>
      <p:ext uri="{BB962C8B-B14F-4D97-AF65-F5344CB8AC3E}">
        <p14:creationId xmlns:p14="http://schemas.microsoft.com/office/powerpoint/2010/main" val="21047362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person&#10;&#10;Description automatically generated">
            <a:extLst>
              <a:ext uri="{FF2B5EF4-FFF2-40B4-BE49-F238E27FC236}">
                <a16:creationId xmlns:a16="http://schemas.microsoft.com/office/drawing/2014/main" id="{306FA4DC-D23F-7C4D-AB38-409868FEF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229" y="0"/>
            <a:ext cx="44475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3588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Shape 1043"/>
          <p:cNvSpPr txBox="1"/>
          <p:nvPr/>
        </p:nvSpPr>
        <p:spPr>
          <a:xfrm>
            <a:off x="273377" y="857652"/>
            <a:ext cx="8672660" cy="4101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76200">
              <a:buSzPct val="100000"/>
            </a:pPr>
            <a:r>
              <a:rPr lang="en" sz="2200" err="1">
                <a:solidFill>
                  <a:srgbClr val="0000FF"/>
                </a:solidFill>
                <a:latin typeface="Courier"/>
                <a:cs typeface="Courier"/>
              </a:rPr>
              <a:t>def</a:t>
            </a:r>
            <a:r>
              <a:rPr lang="en" sz="2200">
                <a:latin typeface="Courier"/>
                <a:cs typeface="Courier"/>
              </a:rPr>
              <a:t> GD(W0, X, goal, </a:t>
            </a:r>
            <a:r>
              <a:rPr lang="en" sz="2200" err="1">
                <a:latin typeface="Courier"/>
                <a:cs typeface="Courier"/>
              </a:rPr>
              <a:t>learningRate</a:t>
            </a:r>
            <a:r>
              <a:rPr lang="en" sz="2200">
                <a:latin typeface="Courier"/>
                <a:cs typeface="Courier"/>
              </a:rPr>
              <a:t>):</a:t>
            </a:r>
          </a:p>
          <a:p>
            <a:pPr marL="76200">
              <a:buSzPct val="100000"/>
            </a:pPr>
            <a:r>
              <a:rPr lang="en" sz="2200">
                <a:latin typeface="Courier"/>
                <a:cs typeface="Courier"/>
              </a:rPr>
              <a:t>   </a:t>
            </a:r>
            <a:r>
              <a:rPr lang="en" sz="2200" err="1">
                <a:latin typeface="Courier"/>
                <a:cs typeface="Courier"/>
              </a:rPr>
              <a:t>perfGoalNotMet</a:t>
            </a:r>
            <a:r>
              <a:rPr lang="en" sz="2200">
                <a:latin typeface="Courier"/>
                <a:cs typeface="Courier"/>
              </a:rPr>
              <a:t> = true</a:t>
            </a:r>
          </a:p>
          <a:p>
            <a:pPr marL="76200">
              <a:buSzPct val="100000"/>
            </a:pPr>
            <a:r>
              <a:rPr lang="en" sz="2200">
                <a:latin typeface="Courier"/>
                <a:cs typeface="Courier"/>
              </a:rPr>
              <a:t>   W = W0</a:t>
            </a:r>
          </a:p>
          <a:p>
            <a:pPr marL="76200">
              <a:buSzPct val="100000"/>
            </a:pPr>
            <a:endParaRPr lang="en" sz="2200">
              <a:latin typeface="Courier"/>
              <a:cs typeface="Courier"/>
            </a:endParaRPr>
          </a:p>
          <a:p>
            <a:pPr marL="76200">
              <a:buSzPct val="100000"/>
            </a:pPr>
            <a:r>
              <a:rPr lang="en" sz="2200">
                <a:solidFill>
                  <a:srgbClr val="0000FF"/>
                </a:solidFill>
                <a:latin typeface="Courier"/>
                <a:cs typeface="Courier"/>
              </a:rPr>
              <a:t>   while</a:t>
            </a:r>
            <a:r>
              <a:rPr lang="en" sz="2200">
                <a:latin typeface="Courier"/>
                <a:cs typeface="Courier"/>
              </a:rPr>
              <a:t> </a:t>
            </a:r>
            <a:r>
              <a:rPr lang="en" sz="2200" err="1">
                <a:latin typeface="Courier"/>
                <a:cs typeface="Courier"/>
              </a:rPr>
              <a:t>perfGoalNotMet</a:t>
            </a:r>
            <a:r>
              <a:rPr lang="en" sz="2200">
                <a:latin typeface="Courier"/>
                <a:cs typeface="Courier"/>
              </a:rPr>
              <a:t>:</a:t>
            </a:r>
          </a:p>
          <a:p>
            <a:pPr marL="76200">
              <a:buSzPct val="100000"/>
            </a:pPr>
            <a:r>
              <a:rPr lang="en" sz="2200">
                <a:latin typeface="Courier"/>
                <a:cs typeface="Courier"/>
              </a:rPr>
              <a:t>      gradient = </a:t>
            </a:r>
            <a:r>
              <a:rPr lang="en" sz="2200" err="1">
                <a:latin typeface="Courier"/>
                <a:cs typeface="Courier"/>
              </a:rPr>
              <a:t>eval_gradient</a:t>
            </a:r>
            <a:r>
              <a:rPr lang="en" sz="2200">
                <a:latin typeface="Courier"/>
                <a:cs typeface="Courier"/>
              </a:rPr>
              <a:t>(X, W)</a:t>
            </a:r>
          </a:p>
          <a:p>
            <a:pPr marL="76200">
              <a:buSzPct val="100000"/>
            </a:pPr>
            <a:r>
              <a:rPr lang="en" sz="2200">
                <a:latin typeface="Courier"/>
                <a:cs typeface="Courier"/>
              </a:rPr>
              <a:t>      </a:t>
            </a:r>
            <a:r>
              <a:rPr lang="en" sz="2200" err="1">
                <a:latin typeface="Courier"/>
                <a:cs typeface="Courier"/>
              </a:rPr>
              <a:t>W_old</a:t>
            </a:r>
            <a:r>
              <a:rPr lang="en" sz="2200">
                <a:latin typeface="Courier"/>
                <a:cs typeface="Courier"/>
              </a:rPr>
              <a:t> = W</a:t>
            </a:r>
          </a:p>
          <a:p>
            <a:pPr marL="76200">
              <a:buSzPct val="100000"/>
            </a:pPr>
            <a:r>
              <a:rPr lang="en" sz="2200">
                <a:latin typeface="Courier"/>
                <a:cs typeface="Courier"/>
              </a:rPr>
              <a:t>      W = W </a:t>
            </a:r>
            <a:r>
              <a:rPr lang="mr-IN" sz="2200">
                <a:latin typeface="Courier"/>
                <a:cs typeface="Courier"/>
              </a:rPr>
              <a:t>–</a:t>
            </a:r>
            <a:r>
              <a:rPr lang="en" sz="2200">
                <a:latin typeface="Courier"/>
                <a:cs typeface="Courier"/>
              </a:rPr>
              <a:t> learningRate * gradient</a:t>
            </a:r>
          </a:p>
          <a:p>
            <a:pPr marL="76200">
              <a:buSzPct val="100000"/>
            </a:pPr>
            <a:r>
              <a:rPr lang="en" sz="2200">
                <a:latin typeface="Courier"/>
                <a:cs typeface="Courier"/>
              </a:rPr>
              <a:t>      </a:t>
            </a:r>
            <a:r>
              <a:rPr lang="en" sz="2200" err="1">
                <a:latin typeface="Courier"/>
                <a:cs typeface="Courier"/>
              </a:rPr>
              <a:t>perfGoalNotMet</a:t>
            </a:r>
            <a:r>
              <a:rPr lang="en" sz="2200">
                <a:latin typeface="Courier"/>
                <a:cs typeface="Courier"/>
              </a:rPr>
              <a:t> = sum(abs(W - </a:t>
            </a:r>
            <a:r>
              <a:rPr lang="en" sz="2200" err="1">
                <a:latin typeface="Courier"/>
                <a:cs typeface="Courier"/>
              </a:rPr>
              <a:t>W_old</a:t>
            </a:r>
            <a:r>
              <a:rPr lang="en" sz="2200">
                <a:latin typeface="Courier"/>
                <a:cs typeface="Courier"/>
              </a:rPr>
              <a:t>)) &gt; goal</a:t>
            </a:r>
          </a:p>
          <a:p>
            <a:pPr marL="76200">
              <a:buSzPct val="100000"/>
            </a:pPr>
            <a:endParaRPr lang="en" sz="2200">
              <a:solidFill>
                <a:srgbClr val="0000FF"/>
              </a:solidFill>
              <a:latin typeface="Courier"/>
              <a:cs typeface="Courier"/>
            </a:endParaRPr>
          </a:p>
        </p:txBody>
      </p:sp>
      <p:sp>
        <p:nvSpPr>
          <p:cNvPr id="1040" name="Shape 1040"/>
          <p:cNvSpPr txBox="1"/>
          <p:nvPr/>
        </p:nvSpPr>
        <p:spPr>
          <a:xfrm>
            <a:off x="377210" y="92352"/>
            <a:ext cx="8475600" cy="7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sz="3000" dirty="0"/>
              <a:t>Gradient Descent (</a:t>
            </a:r>
            <a:r>
              <a:rPr lang="en-US" sz="3000" dirty="0">
                <a:solidFill>
                  <a:schemeClr val="tx1"/>
                </a:solidFill>
              </a:rPr>
              <a:t>Python</a:t>
            </a:r>
            <a:r>
              <a:rPr lang="en-US" sz="3000" dirty="0"/>
              <a:t>)</a:t>
            </a:r>
            <a:endParaRPr lang="en" sz="3000" dirty="0"/>
          </a:p>
        </p:txBody>
      </p:sp>
    </p:spTree>
    <p:extLst>
      <p:ext uri="{BB962C8B-B14F-4D97-AF65-F5344CB8AC3E}">
        <p14:creationId xmlns:p14="http://schemas.microsoft.com/office/powerpoint/2010/main" val="42015531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1" name="Shape 1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0387" y="675450"/>
            <a:ext cx="2943225" cy="2914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2" name="Shape 1122"/>
          <p:cNvCxnSpPr/>
          <p:nvPr/>
        </p:nvCxnSpPr>
        <p:spPr>
          <a:xfrm rot="10800000">
            <a:off x="5104624" y="3254650"/>
            <a:ext cx="1734000" cy="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23" name="Shape 1123"/>
          <p:cNvSpPr txBox="1"/>
          <p:nvPr/>
        </p:nvSpPr>
        <p:spPr>
          <a:xfrm>
            <a:off x="6902663" y="2980224"/>
            <a:ext cx="189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current W</a:t>
            </a:r>
          </a:p>
        </p:txBody>
      </p:sp>
      <p:cxnSp>
        <p:nvCxnSpPr>
          <p:cNvPr id="1124" name="Shape 1124"/>
          <p:cNvCxnSpPr/>
          <p:nvPr/>
        </p:nvCxnSpPr>
        <p:spPr>
          <a:xfrm rot="10800000" flipH="1">
            <a:off x="1491700" y="3177024"/>
            <a:ext cx="3012599" cy="6588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25" name="Shape 1125"/>
          <p:cNvSpPr txBox="1"/>
          <p:nvPr/>
        </p:nvSpPr>
        <p:spPr>
          <a:xfrm>
            <a:off x="184050" y="3864900"/>
            <a:ext cx="49691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negative gradient direction</a:t>
            </a:r>
          </a:p>
        </p:txBody>
      </p:sp>
      <p:cxnSp>
        <p:nvCxnSpPr>
          <p:cNvPr id="1126" name="Shape 1126"/>
          <p:cNvCxnSpPr/>
          <p:nvPr/>
        </p:nvCxnSpPr>
        <p:spPr>
          <a:xfrm>
            <a:off x="3100025" y="3703000"/>
            <a:ext cx="33056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27" name="Shape 1127"/>
          <p:cNvSpPr txBox="1"/>
          <p:nvPr/>
        </p:nvSpPr>
        <p:spPr>
          <a:xfrm>
            <a:off x="5852450" y="3702998"/>
            <a:ext cx="620799" cy="555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W</a:t>
            </a:r>
            <a:r>
              <a:rPr lang="en" sz="1800" baseline="-25000" dirty="0"/>
              <a:t>1</a:t>
            </a:r>
          </a:p>
        </p:txBody>
      </p:sp>
      <p:cxnSp>
        <p:nvCxnSpPr>
          <p:cNvPr id="1128" name="Shape 1128"/>
          <p:cNvCxnSpPr/>
          <p:nvPr/>
        </p:nvCxnSpPr>
        <p:spPr>
          <a:xfrm rot="10800000">
            <a:off x="3032500" y="489399"/>
            <a:ext cx="0" cy="3213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29" name="Shape 1129"/>
          <p:cNvSpPr txBox="1"/>
          <p:nvPr/>
        </p:nvSpPr>
        <p:spPr>
          <a:xfrm>
            <a:off x="2425149" y="340500"/>
            <a:ext cx="607350" cy="54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W</a:t>
            </a:r>
            <a:r>
              <a:rPr lang="en" sz="1800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477454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Shape 1135"/>
          <p:cNvSpPr txBox="1"/>
          <p:nvPr/>
        </p:nvSpPr>
        <p:spPr>
          <a:xfrm>
            <a:off x="503185" y="154975"/>
            <a:ext cx="8041500" cy="67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600" dirty="0"/>
              <a:t>Mini-batch Gradient Descent</a:t>
            </a:r>
          </a:p>
        </p:txBody>
      </p:sp>
      <p:sp>
        <p:nvSpPr>
          <p:cNvPr id="1136" name="Shape 1136"/>
          <p:cNvSpPr txBox="1"/>
          <p:nvPr/>
        </p:nvSpPr>
        <p:spPr>
          <a:xfrm>
            <a:off x="233271" y="997675"/>
            <a:ext cx="8691497" cy="37969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00050" lvl="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/>
              <a:t>Also known as </a:t>
            </a:r>
            <a:r>
              <a:rPr lang="en-US" sz="1800" b="1" dirty="0"/>
              <a:t>Stochastic Gradient Descent (SGD)</a:t>
            </a:r>
          </a:p>
          <a:p>
            <a:pPr marL="400050" lvl="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/>
              <a:t>O</a:t>
            </a:r>
            <a:r>
              <a:rPr lang="en" sz="1800" dirty="0" err="1"/>
              <a:t>nly</a:t>
            </a:r>
            <a:r>
              <a:rPr lang="en" sz="1800" dirty="0"/>
              <a:t> use a small portion of the training set to compute the gradient</a:t>
            </a:r>
            <a:r>
              <a:rPr lang="en-US" sz="1800" dirty="0"/>
              <a:t>:</a:t>
            </a:r>
          </a:p>
          <a:p>
            <a:pPr marL="114300" lvl="0" rtl="0">
              <a:spcBef>
                <a:spcPts val="0"/>
              </a:spcBef>
              <a:buSzPct val="100000"/>
            </a:pPr>
            <a:endParaRPr lang="en" sz="1800" dirty="0">
              <a:latin typeface="Courier"/>
              <a:cs typeface="Courier"/>
            </a:endParaRPr>
          </a:p>
          <a:p>
            <a:pPr marL="76200">
              <a:buSzPct val="100000"/>
            </a:pPr>
            <a:r>
              <a:rPr lang="en" sz="1800" dirty="0">
                <a:solidFill>
                  <a:schemeClr val="tx1"/>
                </a:solidFill>
                <a:latin typeface="Courier"/>
                <a:cs typeface="Courier"/>
              </a:rPr>
              <a:t>. . .</a:t>
            </a:r>
          </a:p>
          <a:p>
            <a:pPr marL="76200">
              <a:buSzPct val="100000"/>
            </a:pPr>
            <a:r>
              <a:rPr lang="en" sz="1800" dirty="0">
                <a:solidFill>
                  <a:srgbClr val="0000FF"/>
                </a:solidFill>
                <a:latin typeface="Courier"/>
                <a:cs typeface="Courier"/>
              </a:rPr>
              <a:t>while</a:t>
            </a:r>
            <a:r>
              <a:rPr lang="en" sz="1800" dirty="0">
                <a:latin typeface="Courier"/>
                <a:cs typeface="Courier"/>
              </a:rPr>
              <a:t> </a:t>
            </a:r>
            <a:r>
              <a:rPr lang="en" sz="1800" dirty="0" err="1">
                <a:latin typeface="Courier"/>
                <a:cs typeface="Courier"/>
              </a:rPr>
              <a:t>perfGoalNotMet</a:t>
            </a:r>
            <a:r>
              <a:rPr lang="en" sz="1800" dirty="0">
                <a:latin typeface="Courier"/>
                <a:cs typeface="Courier"/>
              </a:rPr>
              <a:t>:</a:t>
            </a:r>
          </a:p>
          <a:p>
            <a:pPr marL="76200">
              <a:buSzPct val="100000"/>
            </a:pPr>
            <a:endParaRPr lang="en" sz="1800" dirty="0">
              <a:latin typeface="Courier"/>
              <a:cs typeface="Courier"/>
            </a:endParaRPr>
          </a:p>
          <a:p>
            <a:pPr marL="76200">
              <a:buSzPct val="100000"/>
            </a:pPr>
            <a:r>
              <a:rPr lang="en" sz="1800" dirty="0">
                <a:latin typeface="Courier"/>
                <a:cs typeface="Courier"/>
              </a:rPr>
              <a:t>	</a:t>
            </a:r>
            <a:r>
              <a:rPr lang="en" sz="1800" dirty="0" err="1">
                <a:latin typeface="Courier"/>
                <a:cs typeface="Courier"/>
              </a:rPr>
              <a:t>X_batch</a:t>
            </a:r>
            <a:r>
              <a:rPr lang="en" sz="1800" dirty="0">
                <a:latin typeface="Courier"/>
                <a:cs typeface="Courier"/>
              </a:rPr>
              <a:t> = </a:t>
            </a:r>
            <a:r>
              <a:rPr lang="en" sz="1800" dirty="0" err="1">
                <a:latin typeface="Courier"/>
                <a:cs typeface="Courier"/>
              </a:rPr>
              <a:t>select_random_subsample</a:t>
            </a:r>
            <a:r>
              <a:rPr lang="en" sz="1800" dirty="0">
                <a:latin typeface="Courier"/>
                <a:cs typeface="Courier"/>
              </a:rPr>
              <a:t>(X)</a:t>
            </a:r>
          </a:p>
          <a:p>
            <a:pPr marL="76200">
              <a:buSzPct val="100000"/>
            </a:pPr>
            <a:r>
              <a:rPr lang="en" sz="1800" dirty="0">
                <a:latin typeface="Courier"/>
                <a:cs typeface="Courier"/>
              </a:rPr>
              <a:t>	gradient = </a:t>
            </a:r>
            <a:r>
              <a:rPr lang="en" sz="1800" dirty="0" err="1">
                <a:latin typeface="Courier"/>
                <a:cs typeface="Courier"/>
              </a:rPr>
              <a:t>eval_gradient</a:t>
            </a:r>
            <a:r>
              <a:rPr lang="en" sz="1800" dirty="0">
                <a:latin typeface="Courier"/>
                <a:cs typeface="Courier"/>
              </a:rPr>
              <a:t>(@loss, </a:t>
            </a:r>
            <a:r>
              <a:rPr lang="en" sz="1800" dirty="0" err="1">
                <a:latin typeface="Courier"/>
                <a:cs typeface="Courier"/>
              </a:rPr>
              <a:t>X_batch</a:t>
            </a:r>
            <a:r>
              <a:rPr lang="en" sz="1800" dirty="0">
                <a:latin typeface="Courier"/>
                <a:cs typeface="Courier"/>
              </a:rPr>
              <a:t>, W)</a:t>
            </a:r>
          </a:p>
          <a:p>
            <a:pPr marL="76200">
              <a:buSzPct val="100000"/>
            </a:pPr>
            <a:r>
              <a:rPr lang="en" sz="1800" dirty="0">
                <a:latin typeface="Courier"/>
                <a:cs typeface="Courier"/>
              </a:rPr>
              <a:t>	</a:t>
            </a:r>
            <a:r>
              <a:rPr lang="mr-IN" sz="1800" dirty="0">
                <a:latin typeface="Courier"/>
                <a:cs typeface="Courier"/>
              </a:rPr>
              <a:t>. . . </a:t>
            </a:r>
            <a:endParaRPr lang="en" sz="1800" dirty="0">
              <a:latin typeface="Courier"/>
              <a:cs typeface="Courier"/>
            </a:endParaRPr>
          </a:p>
          <a:p>
            <a:pPr marL="114300" lvl="0" rtl="0">
              <a:spcBef>
                <a:spcPts val="0"/>
              </a:spcBef>
              <a:buSzPct val="100000"/>
            </a:pPr>
            <a:endParaRPr lang="en" sz="1800" dirty="0"/>
          </a:p>
          <a:p>
            <a:pPr marL="114300" lvl="0" rtl="0">
              <a:spcBef>
                <a:spcPts val="0"/>
              </a:spcBef>
              <a:buSzPct val="100000"/>
            </a:pPr>
            <a:endParaRPr lang="en" sz="1800" dirty="0"/>
          </a:p>
        </p:txBody>
      </p:sp>
      <p:sp>
        <p:nvSpPr>
          <p:cNvPr id="1138" name="Shape 1138"/>
          <p:cNvSpPr txBox="1"/>
          <p:nvPr/>
        </p:nvSpPr>
        <p:spPr>
          <a:xfrm>
            <a:off x="339025" y="3636925"/>
            <a:ext cx="8317914" cy="8899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" sz="1800" dirty="0"/>
              <a:t>Common mini-batch sizes are 32/64/128 examples</a:t>
            </a:r>
          </a:p>
          <a:p>
            <a:pPr lvl="0"/>
            <a:r>
              <a:rPr lang="en" sz="1800" dirty="0"/>
              <a:t>e.g. </a:t>
            </a:r>
            <a:r>
              <a:rPr lang="en" sz="1800" dirty="0" err="1"/>
              <a:t>Krizhevsky’s</a:t>
            </a:r>
            <a:r>
              <a:rPr lang="en" sz="1800" dirty="0"/>
              <a:t> ILSVRC </a:t>
            </a:r>
            <a:r>
              <a:rPr lang="en" sz="1800" dirty="0" err="1"/>
              <a:t>ConvNet</a:t>
            </a:r>
            <a:r>
              <a:rPr lang="en" sz="1800" dirty="0"/>
              <a:t> used 256 examples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4" name="Shape 1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397" y="810275"/>
            <a:ext cx="4405500" cy="3522949"/>
          </a:xfrm>
          <a:prstGeom prst="rect">
            <a:avLst/>
          </a:prstGeom>
          <a:noFill/>
          <a:ln>
            <a:noFill/>
          </a:ln>
        </p:spPr>
      </p:pic>
      <p:sp>
        <p:nvSpPr>
          <p:cNvPr id="1145" name="Shape 1145"/>
          <p:cNvSpPr txBox="1"/>
          <p:nvPr/>
        </p:nvSpPr>
        <p:spPr>
          <a:xfrm>
            <a:off x="4816750" y="659725"/>
            <a:ext cx="4164000" cy="341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Example of optimization progress while training a neural network with SGD. 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(Loss over mini-batches goes down over time)</a:t>
            </a:r>
          </a:p>
        </p:txBody>
      </p:sp>
    </p:spTree>
    <p:extLst>
      <p:ext uri="{BB962C8B-B14F-4D97-AF65-F5344CB8AC3E}">
        <p14:creationId xmlns:p14="http://schemas.microsoft.com/office/powerpoint/2010/main" val="31222056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1" name="Shape 1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7662" y="593774"/>
            <a:ext cx="4371975" cy="394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2" name="Shape 11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363" y="803974"/>
            <a:ext cx="4405500" cy="3522949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Shape 1153"/>
          <p:cNvSpPr txBox="1"/>
          <p:nvPr/>
        </p:nvSpPr>
        <p:spPr>
          <a:xfrm>
            <a:off x="4627662" y="257877"/>
            <a:ext cx="4852499" cy="411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The effects of step size (or “learning rate”)</a:t>
            </a:r>
          </a:p>
        </p:txBody>
      </p:sp>
    </p:spTree>
    <p:extLst>
      <p:ext uri="{BB962C8B-B14F-4D97-AF65-F5344CB8AC3E}">
        <p14:creationId xmlns:p14="http://schemas.microsoft.com/office/powerpoint/2010/main" val="22360926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Shape 1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6674" y="3215258"/>
            <a:ext cx="3276409" cy="1024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5" name="Shape 13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5737" y="1678308"/>
            <a:ext cx="1009650" cy="11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6" name="Shape 1306"/>
          <p:cNvSpPr txBox="1"/>
          <p:nvPr/>
        </p:nvSpPr>
        <p:spPr>
          <a:xfrm>
            <a:off x="1046262" y="2787071"/>
            <a:ext cx="3328799" cy="31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[32x32x3]</a:t>
            </a:r>
          </a:p>
        </p:txBody>
      </p:sp>
      <p:cxnSp>
        <p:nvCxnSpPr>
          <p:cNvPr id="1307" name="Shape 1307"/>
          <p:cNvCxnSpPr/>
          <p:nvPr/>
        </p:nvCxnSpPr>
        <p:spPr>
          <a:xfrm>
            <a:off x="5287625" y="2377371"/>
            <a:ext cx="661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08" name="Shape 1308"/>
          <p:cNvSpPr txBox="1"/>
          <p:nvPr/>
        </p:nvSpPr>
        <p:spPr>
          <a:xfrm>
            <a:off x="5441862" y="1754521"/>
            <a:ext cx="13632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</a:t>
            </a:r>
          </a:p>
        </p:txBody>
      </p:sp>
      <p:sp>
        <p:nvSpPr>
          <p:cNvPr id="1309" name="Shape 1309"/>
          <p:cNvSpPr txBox="1"/>
          <p:nvPr/>
        </p:nvSpPr>
        <p:spPr>
          <a:xfrm>
            <a:off x="6273737" y="2006121"/>
            <a:ext cx="2662199" cy="75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N</a:t>
            </a:r>
            <a:r>
              <a:rPr lang="en" sz="1800" dirty="0"/>
              <a:t> numbers, indicating class scores</a:t>
            </a:r>
          </a:p>
        </p:txBody>
      </p:sp>
      <p:sp>
        <p:nvSpPr>
          <p:cNvPr id="1310" name="Shape 1310"/>
          <p:cNvSpPr/>
          <p:nvPr/>
        </p:nvSpPr>
        <p:spPr>
          <a:xfrm>
            <a:off x="2945950" y="1932171"/>
            <a:ext cx="2198700" cy="85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/>
              <a:t>Feature Extraction</a:t>
            </a:r>
          </a:p>
        </p:txBody>
      </p:sp>
      <p:cxnSp>
        <p:nvCxnSpPr>
          <p:cNvPr id="1311" name="Shape 1311"/>
          <p:cNvCxnSpPr/>
          <p:nvPr/>
        </p:nvCxnSpPr>
        <p:spPr>
          <a:xfrm>
            <a:off x="2295275" y="2377371"/>
            <a:ext cx="579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312" name="Shape 1312"/>
          <p:cNvCxnSpPr/>
          <p:nvPr/>
        </p:nvCxnSpPr>
        <p:spPr>
          <a:xfrm>
            <a:off x="5136550" y="1372271"/>
            <a:ext cx="0" cy="43739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13" name="Shape 1313"/>
          <p:cNvSpPr txBox="1"/>
          <p:nvPr/>
        </p:nvSpPr>
        <p:spPr>
          <a:xfrm>
            <a:off x="4341400" y="809721"/>
            <a:ext cx="2393400" cy="23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vector describing various image statistics</a:t>
            </a:r>
          </a:p>
        </p:txBody>
      </p:sp>
      <p:cxnSp>
        <p:nvCxnSpPr>
          <p:cNvPr id="1314" name="Shape 1314"/>
          <p:cNvCxnSpPr/>
          <p:nvPr/>
        </p:nvCxnSpPr>
        <p:spPr>
          <a:xfrm>
            <a:off x="-15900" y="3169246"/>
            <a:ext cx="91679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315" name="Shape 13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5737" y="3634333"/>
            <a:ext cx="1009650" cy="11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6" name="Shape 1316"/>
          <p:cNvSpPr txBox="1"/>
          <p:nvPr/>
        </p:nvSpPr>
        <p:spPr>
          <a:xfrm>
            <a:off x="1046262" y="4743096"/>
            <a:ext cx="3328799" cy="31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[32x32x3]</a:t>
            </a:r>
          </a:p>
        </p:txBody>
      </p:sp>
      <p:cxnSp>
        <p:nvCxnSpPr>
          <p:cNvPr id="1317" name="Shape 1317"/>
          <p:cNvCxnSpPr/>
          <p:nvPr/>
        </p:nvCxnSpPr>
        <p:spPr>
          <a:xfrm>
            <a:off x="2258175" y="4285896"/>
            <a:ext cx="3713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18" name="Shape 1318"/>
          <p:cNvSpPr txBox="1"/>
          <p:nvPr/>
        </p:nvSpPr>
        <p:spPr>
          <a:xfrm>
            <a:off x="3893337" y="3663046"/>
            <a:ext cx="13632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</a:t>
            </a:r>
          </a:p>
        </p:txBody>
      </p:sp>
      <p:sp>
        <p:nvSpPr>
          <p:cNvPr id="1319" name="Shape 1319"/>
          <p:cNvSpPr txBox="1"/>
          <p:nvPr/>
        </p:nvSpPr>
        <p:spPr>
          <a:xfrm>
            <a:off x="6194237" y="3958546"/>
            <a:ext cx="2662199" cy="75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N</a:t>
            </a:r>
            <a:r>
              <a:rPr lang="en" sz="1800" dirty="0"/>
              <a:t> numbers, indicating class scores</a:t>
            </a:r>
          </a:p>
        </p:txBody>
      </p:sp>
      <p:cxnSp>
        <p:nvCxnSpPr>
          <p:cNvPr id="1320" name="Shape 1320"/>
          <p:cNvCxnSpPr/>
          <p:nvPr/>
        </p:nvCxnSpPr>
        <p:spPr>
          <a:xfrm rot="10800000">
            <a:off x="5279625" y="2611346"/>
            <a:ext cx="644099" cy="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21" name="Shape 1321"/>
          <p:cNvSpPr txBox="1"/>
          <p:nvPr/>
        </p:nvSpPr>
        <p:spPr>
          <a:xfrm>
            <a:off x="5402250" y="2554346"/>
            <a:ext cx="1573500" cy="127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training</a:t>
            </a:r>
          </a:p>
        </p:txBody>
      </p:sp>
      <p:cxnSp>
        <p:nvCxnSpPr>
          <p:cNvPr id="1322" name="Shape 1322"/>
          <p:cNvCxnSpPr/>
          <p:nvPr/>
        </p:nvCxnSpPr>
        <p:spPr>
          <a:xfrm rot="10800000">
            <a:off x="2281974" y="4495946"/>
            <a:ext cx="3705600" cy="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23" name="Shape 1323"/>
          <p:cNvSpPr txBox="1"/>
          <p:nvPr/>
        </p:nvSpPr>
        <p:spPr>
          <a:xfrm>
            <a:off x="5173650" y="4517521"/>
            <a:ext cx="1573500" cy="127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training</a:t>
            </a:r>
          </a:p>
        </p:txBody>
      </p:sp>
      <p:cxnSp>
        <p:nvCxnSpPr>
          <p:cNvPr id="1324" name="Shape 1324"/>
          <p:cNvCxnSpPr/>
          <p:nvPr/>
        </p:nvCxnSpPr>
        <p:spPr>
          <a:xfrm>
            <a:off x="8843175" y="2865796"/>
            <a:ext cx="0" cy="743999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3" name="Shape 1135">
            <a:extLst>
              <a:ext uri="{FF2B5EF4-FFF2-40B4-BE49-F238E27FC236}">
                <a16:creationId xmlns:a16="http://schemas.microsoft.com/office/drawing/2014/main" id="{4A61E962-AE0F-3041-BEB8-C5B2A8465081}"/>
              </a:ext>
            </a:extLst>
          </p:cNvPr>
          <p:cNvSpPr txBox="1"/>
          <p:nvPr/>
        </p:nvSpPr>
        <p:spPr>
          <a:xfrm>
            <a:off x="63610" y="20422"/>
            <a:ext cx="9008828" cy="6830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/>
              <a:t>From feature extract to end-to-end learning</a:t>
            </a:r>
          </a:p>
        </p:txBody>
      </p:sp>
    </p:spTree>
    <p:extLst>
      <p:ext uri="{BB962C8B-B14F-4D97-AF65-F5344CB8AC3E}">
        <p14:creationId xmlns:p14="http://schemas.microsoft.com/office/powerpoint/2010/main" val="2758552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/>
        </p:nvSpPr>
        <p:spPr>
          <a:xfrm>
            <a:off x="281100" y="148825"/>
            <a:ext cx="8515799" cy="793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/>
              <a:t>Challenges in Visual Recognition</a:t>
            </a:r>
          </a:p>
        </p:txBody>
      </p:sp>
      <p:grpSp>
        <p:nvGrpSpPr>
          <p:cNvPr id="53" name="Shape 53"/>
          <p:cNvGrpSpPr/>
          <p:nvPr/>
        </p:nvGrpSpPr>
        <p:grpSpPr>
          <a:xfrm>
            <a:off x="281096" y="1276790"/>
            <a:ext cx="2544535" cy="1311055"/>
            <a:chOff x="1313250" y="970875"/>
            <a:chExt cx="6731574" cy="3468399"/>
          </a:xfrm>
        </p:grpSpPr>
        <p:pic>
          <p:nvPicPr>
            <p:cNvPr id="54" name="Shape 5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041925" y="970875"/>
              <a:ext cx="4714225" cy="3291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5" name="Shape 55"/>
            <p:cNvSpPr/>
            <p:nvPr/>
          </p:nvSpPr>
          <p:spPr>
            <a:xfrm>
              <a:off x="5244625" y="2764975"/>
              <a:ext cx="2800199" cy="16742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pic>
          <p:nvPicPr>
            <p:cNvPr id="56" name="Shape 5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313250" y="1040012"/>
              <a:ext cx="1504950" cy="1362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Shape 57"/>
            <p:cNvSpPr/>
            <p:nvPr/>
          </p:nvSpPr>
          <p:spPr>
            <a:xfrm>
              <a:off x="1773225" y="2238125"/>
              <a:ext cx="5174625" cy="1829950"/>
            </a:xfrm>
            <a:custGeom>
              <a:avLst/>
              <a:gdLst/>
              <a:ahLst/>
              <a:cxnLst/>
              <a:rect l="0" t="0" r="0" b="0"/>
              <a:pathLst>
                <a:path w="206985" h="73198" extrusionOk="0">
                  <a:moveTo>
                    <a:pt x="0" y="0"/>
                  </a:moveTo>
                  <a:cubicBezTo>
                    <a:pt x="15011" y="11980"/>
                    <a:pt x="55571" y="64183"/>
                    <a:pt x="90069" y="71882"/>
                  </a:cubicBezTo>
                  <a:cubicBezTo>
                    <a:pt x="124566" y="79580"/>
                    <a:pt x="187499" y="50471"/>
                    <a:pt x="206985" y="46189"/>
                  </a:cubicBezTo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8" name="Shape 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84450" y="1218925"/>
            <a:ext cx="1752741" cy="131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 txBox="1"/>
          <p:nvPr/>
        </p:nvSpPr>
        <p:spPr>
          <a:xfrm>
            <a:off x="669675" y="777325"/>
            <a:ext cx="2348100" cy="1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Camera pose</a:t>
            </a:r>
          </a:p>
        </p:txBody>
      </p:sp>
      <p:sp>
        <p:nvSpPr>
          <p:cNvPr id="60" name="Shape 60"/>
          <p:cNvSpPr txBox="1"/>
          <p:nvPr/>
        </p:nvSpPr>
        <p:spPr>
          <a:xfrm>
            <a:off x="3017775" y="777325"/>
            <a:ext cx="2348100" cy="1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Illumination</a:t>
            </a:r>
          </a:p>
        </p:txBody>
      </p:sp>
      <p:pic>
        <p:nvPicPr>
          <p:cNvPr id="61" name="Shape 61"/>
          <p:cNvPicPr preferRelativeResize="0"/>
          <p:nvPr/>
        </p:nvPicPr>
        <p:blipFill rotWithShape="1">
          <a:blip r:embed="rId6">
            <a:alphaModFix/>
          </a:blip>
          <a:srcRect l="15724" r="10762"/>
          <a:stretch/>
        </p:blipFill>
        <p:spPr>
          <a:xfrm>
            <a:off x="5038249" y="1234700"/>
            <a:ext cx="1284998" cy="131105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/>
        </p:nvSpPr>
        <p:spPr>
          <a:xfrm>
            <a:off x="5038250" y="746025"/>
            <a:ext cx="2348100" cy="1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Deformation</a:t>
            </a:r>
          </a:p>
        </p:txBody>
      </p:sp>
      <p:pic>
        <p:nvPicPr>
          <p:cNvPr id="63" name="Shape 6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53450" y="1234700"/>
            <a:ext cx="1752750" cy="131287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6858250" y="777325"/>
            <a:ext cx="2348100" cy="1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Occlusion</a:t>
            </a:r>
          </a:p>
        </p:txBody>
      </p:sp>
      <p:pic>
        <p:nvPicPr>
          <p:cNvPr id="65" name="Shape 6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76642" y="3205500"/>
            <a:ext cx="1918225" cy="12656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 txBox="1"/>
          <p:nvPr/>
        </p:nvSpPr>
        <p:spPr>
          <a:xfrm>
            <a:off x="1805950" y="2720125"/>
            <a:ext cx="2348100" cy="1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Background clutter</a:t>
            </a:r>
          </a:p>
        </p:txBody>
      </p:sp>
      <p:pic>
        <p:nvPicPr>
          <p:cNvPr id="67" name="Shape 6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18150" y="2991162"/>
            <a:ext cx="1918224" cy="1438683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/>
        </p:nvSpPr>
        <p:spPr>
          <a:xfrm>
            <a:off x="4447950" y="2677925"/>
            <a:ext cx="2348100" cy="16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Intra-class variation</a:t>
            </a:r>
          </a:p>
        </p:txBody>
      </p:sp>
    </p:spTree>
    <p:extLst>
      <p:ext uri="{BB962C8B-B14F-4D97-AF65-F5344CB8AC3E}">
        <p14:creationId xmlns:p14="http://schemas.microsoft.com/office/powerpoint/2010/main" val="307426856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/>
        </p:nvSpPr>
        <p:spPr>
          <a:xfrm>
            <a:off x="281100" y="148825"/>
            <a:ext cx="8515799" cy="793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b="1"/>
              <a:t>Inter-class similarity</a:t>
            </a:r>
            <a:endParaRPr lang="en" sz="2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82B92D-3D34-1949-B378-6D777D753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3821" y="596901"/>
            <a:ext cx="4210356" cy="4546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11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0996" y="1006538"/>
            <a:ext cx="1258543" cy="1258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9441" y="1006559"/>
            <a:ext cx="1211051" cy="121105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272825" y="124025"/>
            <a:ext cx="74739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Suppose: 3 training examples, 3 classes.</a:t>
            </a:r>
          </a:p>
          <a:p>
            <a:pPr lvl="0">
              <a:spcBef>
                <a:spcPts val="0"/>
              </a:spcBef>
              <a:buNone/>
            </a:pPr>
            <a:r>
              <a:rPr lang="en" sz="1800"/>
              <a:t>With some W the scores                           are: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130" name="Shape 130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30995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4.9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30995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1.3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3099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2.0</a:t>
            </a:r>
          </a:p>
        </p:txBody>
      </p:sp>
      <p:sp>
        <p:nvSpPr>
          <p:cNvPr id="137" name="Shape 137"/>
          <p:cNvSpPr txBox="1"/>
          <p:nvPr/>
        </p:nvSpPr>
        <p:spPr>
          <a:xfrm>
            <a:off x="43187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-3.1</a:t>
            </a:r>
          </a:p>
        </p:txBody>
      </p:sp>
      <p:sp>
        <p:nvSpPr>
          <p:cNvPr id="138" name="Shape 138"/>
          <p:cNvSpPr txBox="1"/>
          <p:nvPr/>
        </p:nvSpPr>
        <p:spPr>
          <a:xfrm>
            <a:off x="44711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2.5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44711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2.2</a:t>
            </a:r>
          </a:p>
        </p:txBody>
      </p:sp>
      <p:pic>
        <p:nvPicPr>
          <p:cNvPr id="140" name="Shape 1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5800" y="479524"/>
            <a:ext cx="1449175" cy="306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70233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/>
        </p:nvSpPr>
        <p:spPr>
          <a:xfrm>
            <a:off x="284450" y="107325"/>
            <a:ext cx="8545281" cy="6183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3000" dirty="0"/>
              <a:t>Computational Graph</a:t>
            </a: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1237" y="1267300"/>
            <a:ext cx="1495425" cy="4953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88" name="Shape 88"/>
          <p:cNvSpPr/>
          <p:nvPr/>
        </p:nvSpPr>
        <p:spPr>
          <a:xfrm>
            <a:off x="842975" y="1462950"/>
            <a:ext cx="375000" cy="957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x</a:t>
            </a:r>
          </a:p>
        </p:txBody>
      </p:sp>
      <p:cxnSp>
        <p:nvCxnSpPr>
          <p:cNvPr id="89" name="Shape 89"/>
          <p:cNvCxnSpPr/>
          <p:nvPr/>
        </p:nvCxnSpPr>
        <p:spPr>
          <a:xfrm>
            <a:off x="1447000" y="1901800"/>
            <a:ext cx="592800" cy="3350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0" name="Shape 90"/>
          <p:cNvSpPr/>
          <p:nvPr/>
        </p:nvSpPr>
        <p:spPr>
          <a:xfrm>
            <a:off x="284450" y="2548900"/>
            <a:ext cx="933599" cy="957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W</a:t>
            </a:r>
          </a:p>
        </p:txBody>
      </p:sp>
      <p:cxnSp>
        <p:nvCxnSpPr>
          <p:cNvPr id="91" name="Shape 91"/>
          <p:cNvCxnSpPr/>
          <p:nvPr/>
        </p:nvCxnSpPr>
        <p:spPr>
          <a:xfrm rot="10800000" flipH="1">
            <a:off x="1393462" y="2548049"/>
            <a:ext cx="678299" cy="51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2" name="Shape 92"/>
          <p:cNvSpPr/>
          <p:nvPr/>
        </p:nvSpPr>
        <p:spPr>
          <a:xfrm>
            <a:off x="2191450" y="2090525"/>
            <a:ext cx="622499" cy="622499"/>
          </a:xfrm>
          <a:prstGeom prst="ellipse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40" tIns="228600" rIns="91425" bIns="91425" anchor="ctr" anchorCtr="0">
            <a:noAutofit/>
          </a:bodyPr>
          <a:lstStyle/>
          <a:p>
            <a:pPr lvl="0" algn="ctr" rtl="0">
              <a:spcBef>
                <a:spcPts val="1200"/>
              </a:spcBef>
              <a:buNone/>
            </a:pPr>
            <a:r>
              <a:rPr lang="en" sz="3000"/>
              <a:t>*</a:t>
            </a:r>
          </a:p>
        </p:txBody>
      </p:sp>
      <p:cxnSp>
        <p:nvCxnSpPr>
          <p:cNvPr id="93" name="Shape 93"/>
          <p:cNvCxnSpPr/>
          <p:nvPr/>
        </p:nvCxnSpPr>
        <p:spPr>
          <a:xfrm>
            <a:off x="2942412" y="2401775"/>
            <a:ext cx="12464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7425" y="1264261"/>
            <a:ext cx="4459824" cy="47812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5" name="Shape 95"/>
          <p:cNvSpPr/>
          <p:nvPr/>
        </p:nvSpPr>
        <p:spPr>
          <a:xfrm>
            <a:off x="4220059" y="2005469"/>
            <a:ext cx="798250" cy="811224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100"/>
              <a:t>Hinge loss</a:t>
            </a:r>
          </a:p>
        </p:txBody>
      </p:sp>
      <p:cxnSp>
        <p:nvCxnSpPr>
          <p:cNvPr id="96" name="Shape 96"/>
          <p:cNvCxnSpPr/>
          <p:nvPr/>
        </p:nvCxnSpPr>
        <p:spPr>
          <a:xfrm>
            <a:off x="5076637" y="2401775"/>
            <a:ext cx="811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7" name="Shape 97"/>
          <p:cNvCxnSpPr>
            <a:endCxn id="98" idx="4"/>
          </p:cNvCxnSpPr>
          <p:nvPr/>
        </p:nvCxnSpPr>
        <p:spPr>
          <a:xfrm flipV="1">
            <a:off x="1455999" y="2604574"/>
            <a:ext cx="4766201" cy="725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9" name="Shape 99"/>
          <p:cNvSpPr/>
          <p:nvPr/>
        </p:nvSpPr>
        <p:spPr>
          <a:xfrm>
            <a:off x="4447650" y="2984975"/>
            <a:ext cx="622499" cy="622499"/>
          </a:xfrm>
          <a:prstGeom prst="ellipse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R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6200" y="3512572"/>
            <a:ext cx="811199" cy="405599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8" name="Shape 98"/>
          <p:cNvSpPr/>
          <p:nvPr/>
        </p:nvSpPr>
        <p:spPr>
          <a:xfrm>
            <a:off x="5987400" y="2198975"/>
            <a:ext cx="469600" cy="405599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+</a:t>
            </a:r>
          </a:p>
        </p:txBody>
      </p:sp>
      <p:cxnSp>
        <p:nvCxnSpPr>
          <p:cNvPr id="101" name="Shape 101"/>
          <p:cNvCxnSpPr/>
          <p:nvPr/>
        </p:nvCxnSpPr>
        <p:spPr>
          <a:xfrm>
            <a:off x="6508912" y="2401775"/>
            <a:ext cx="811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2" name="Shape 102"/>
          <p:cNvSpPr txBox="1"/>
          <p:nvPr/>
        </p:nvSpPr>
        <p:spPr>
          <a:xfrm>
            <a:off x="7437250" y="2198975"/>
            <a:ext cx="326999" cy="26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L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3072800" y="2046043"/>
            <a:ext cx="1199099" cy="18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/>
              <a:t>s</a:t>
            </a:r>
            <a:r>
              <a:rPr lang="en"/>
              <a:t> (scoruri)</a:t>
            </a:r>
          </a:p>
        </p:txBody>
      </p:sp>
    </p:spTree>
    <p:extLst>
      <p:ext uri="{BB962C8B-B14F-4D97-AF65-F5344CB8AC3E}">
        <p14:creationId xmlns:p14="http://schemas.microsoft.com/office/powerpoint/2010/main" val="402322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/>
        </p:nvSpPr>
        <p:spPr>
          <a:xfrm>
            <a:off x="175525" y="167550"/>
            <a:ext cx="4508099" cy="773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Convolutional Network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(AlexNet)</a:t>
            </a:r>
          </a:p>
        </p:txBody>
      </p:sp>
      <p:cxnSp>
        <p:nvCxnSpPr>
          <p:cNvPr id="110" name="Shape 110"/>
          <p:cNvCxnSpPr>
            <a:cxnSpLocks/>
          </p:cNvCxnSpPr>
          <p:nvPr/>
        </p:nvCxnSpPr>
        <p:spPr>
          <a:xfrm flipV="1">
            <a:off x="1875075" y="135674"/>
            <a:ext cx="3510774" cy="1630075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1" name="Shape 111"/>
          <p:cNvSpPr txBox="1"/>
          <p:nvPr/>
        </p:nvSpPr>
        <p:spPr>
          <a:xfrm>
            <a:off x="390148" y="1619748"/>
            <a:ext cx="2377799" cy="4787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</a:rPr>
              <a:t>input image</a:t>
            </a:r>
          </a:p>
        </p:txBody>
      </p:sp>
      <p:cxnSp>
        <p:nvCxnSpPr>
          <p:cNvPr id="112" name="Shape 112"/>
          <p:cNvCxnSpPr>
            <a:cxnSpLocks/>
          </p:cNvCxnSpPr>
          <p:nvPr/>
        </p:nvCxnSpPr>
        <p:spPr>
          <a:xfrm>
            <a:off x="1936152" y="3635926"/>
            <a:ext cx="3619922" cy="762338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3" name="Shape 113"/>
          <p:cNvSpPr txBox="1"/>
          <p:nvPr/>
        </p:nvSpPr>
        <p:spPr>
          <a:xfrm>
            <a:off x="1220000" y="3286475"/>
            <a:ext cx="852950" cy="541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loss</a:t>
            </a: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033437" y="1618087"/>
            <a:ext cx="4430974" cy="13856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" name="Shape 115"/>
          <p:cNvCxnSpPr/>
          <p:nvPr/>
        </p:nvCxnSpPr>
        <p:spPr>
          <a:xfrm rot="10800000" flipH="1">
            <a:off x="1828025" y="1603799"/>
            <a:ext cx="2632199" cy="10221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6" name="Shape 116"/>
          <p:cNvCxnSpPr/>
          <p:nvPr/>
        </p:nvCxnSpPr>
        <p:spPr>
          <a:xfrm rot="10800000" flipH="1">
            <a:off x="1835175" y="2226149"/>
            <a:ext cx="2808600" cy="4947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7" name="Shape 117"/>
          <p:cNvCxnSpPr/>
          <p:nvPr/>
        </p:nvCxnSpPr>
        <p:spPr>
          <a:xfrm rot="10800000" flipH="1">
            <a:off x="1875075" y="2680825"/>
            <a:ext cx="2832599" cy="127799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8" name="Shape 118"/>
          <p:cNvCxnSpPr/>
          <p:nvPr/>
        </p:nvCxnSpPr>
        <p:spPr>
          <a:xfrm>
            <a:off x="1875075" y="2904375"/>
            <a:ext cx="2816699" cy="319199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2" name="Shape 111">
            <a:extLst>
              <a:ext uri="{FF2B5EF4-FFF2-40B4-BE49-F238E27FC236}">
                <a16:creationId xmlns:a16="http://schemas.microsoft.com/office/drawing/2014/main" id="{A93D7838-F1F6-6346-BA6A-269199F7FCB0}"/>
              </a:ext>
            </a:extLst>
          </p:cNvPr>
          <p:cNvSpPr txBox="1"/>
          <p:nvPr/>
        </p:nvSpPr>
        <p:spPr>
          <a:xfrm>
            <a:off x="601063" y="2478819"/>
            <a:ext cx="1383185" cy="5662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38761D"/>
                </a:solidFill>
              </a:rPr>
              <a:t>weights</a:t>
            </a:r>
          </a:p>
        </p:txBody>
      </p:sp>
    </p:spTree>
    <p:extLst>
      <p:ext uri="{BB962C8B-B14F-4D97-AF65-F5344CB8AC3E}">
        <p14:creationId xmlns:p14="http://schemas.microsoft.com/office/powerpoint/2010/main" val="37542389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Shape 1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61" name="Shape 161"/>
          <p:cNvSpPr/>
          <p:nvPr/>
        </p:nvSpPr>
        <p:spPr>
          <a:xfrm>
            <a:off x="4702050" y="4560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4774675" y="12148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6642550" y="85655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8470575" y="1399925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4702050" y="2011925"/>
            <a:ext cx="375000" cy="158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sp>
        <p:nvSpPr>
          <p:cNvPr id="167" name="Shape 167"/>
          <p:cNvSpPr/>
          <p:nvPr/>
        </p:nvSpPr>
        <p:spPr>
          <a:xfrm>
            <a:off x="6434300" y="517750"/>
            <a:ext cx="244199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30633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77" name="Shape 177"/>
          <p:cNvSpPr/>
          <p:nvPr/>
        </p:nvSpPr>
        <p:spPr>
          <a:xfrm>
            <a:off x="4702050" y="4560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8" name="Shape 178"/>
          <p:cNvSpPr/>
          <p:nvPr/>
        </p:nvSpPr>
        <p:spPr>
          <a:xfrm>
            <a:off x="4774675" y="12148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6642550" y="85655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8470575" y="1399925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1" name="Shape 181"/>
          <p:cNvSpPr/>
          <p:nvPr/>
        </p:nvSpPr>
        <p:spPr>
          <a:xfrm>
            <a:off x="4702050" y="2011925"/>
            <a:ext cx="375000" cy="158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2" name="Shape 182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183" name="Shape 1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Shape 18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Shape 187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/>
              <a:t>Want: </a:t>
            </a:r>
          </a:p>
        </p:txBody>
      </p:sp>
      <p:pic>
        <p:nvPicPr>
          <p:cNvPr id="188" name="Shape 18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025298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98" name="Shape 198"/>
          <p:cNvSpPr/>
          <p:nvPr/>
        </p:nvSpPr>
        <p:spPr>
          <a:xfrm>
            <a:off x="4702050" y="4560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4774675" y="12148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6642550" y="85655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1" name="Shape 201"/>
          <p:cNvSpPr/>
          <p:nvPr/>
        </p:nvSpPr>
        <p:spPr>
          <a:xfrm>
            <a:off x="8470575" y="1399925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4702050" y="2011925"/>
            <a:ext cx="375000" cy="158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3" name="Shape 203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204" name="Shape 2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Shape 20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Shape 20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Shape 208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Want:</a:t>
            </a:r>
          </a:p>
        </p:txBody>
      </p:sp>
      <p:pic>
        <p:nvPicPr>
          <p:cNvPr id="209" name="Shape 20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282646" y="2436125"/>
            <a:ext cx="346948" cy="590549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211" name="Shape 211"/>
          <p:cNvCxnSpPr>
            <a:stCxn id="210" idx="0"/>
            <a:endCxn id="201" idx="2"/>
          </p:cNvCxnSpPr>
          <p:nvPr/>
        </p:nvCxnSpPr>
        <p:spPr>
          <a:xfrm rot="10800000" flipH="1">
            <a:off x="8456120" y="1663325"/>
            <a:ext cx="201900" cy="772800"/>
          </a:xfrm>
          <a:prstGeom prst="straightConnector1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19934945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Shape 2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21" name="Shape 221"/>
          <p:cNvSpPr/>
          <p:nvPr/>
        </p:nvSpPr>
        <p:spPr>
          <a:xfrm>
            <a:off x="4702050" y="4560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4774675" y="12148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6642550" y="85655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4702050" y="2011925"/>
            <a:ext cx="375000" cy="158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5" name="Shape 225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226" name="Shape 2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Shape 2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Shape 2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Shape 2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Want:</a:t>
            </a:r>
          </a:p>
        </p:txBody>
      </p:sp>
      <p:pic>
        <p:nvPicPr>
          <p:cNvPr id="231" name="Shape 2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Shape 2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282646" y="2436125"/>
            <a:ext cx="346948" cy="590549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233" name="Shape 233"/>
          <p:cNvCxnSpPr>
            <a:stCxn id="232" idx="0"/>
          </p:cNvCxnSpPr>
          <p:nvPr/>
        </p:nvCxnSpPr>
        <p:spPr>
          <a:xfrm rot="10800000" flipH="1">
            <a:off x="8456120" y="1663325"/>
            <a:ext cx="201900" cy="772800"/>
          </a:xfrm>
          <a:prstGeom prst="straightConnector1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28229389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42" name="Shape 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Shape 2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44" name="Shape 244"/>
          <p:cNvSpPr/>
          <p:nvPr/>
        </p:nvSpPr>
        <p:spPr>
          <a:xfrm>
            <a:off x="4702050" y="4560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5" name="Shape 245"/>
          <p:cNvSpPr/>
          <p:nvPr/>
        </p:nvSpPr>
        <p:spPr>
          <a:xfrm>
            <a:off x="4774675" y="12148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6" name="Shape 246"/>
          <p:cNvSpPr/>
          <p:nvPr/>
        </p:nvSpPr>
        <p:spPr>
          <a:xfrm>
            <a:off x="6642550" y="85655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7" name="Shape 247"/>
          <p:cNvSpPr/>
          <p:nvPr/>
        </p:nvSpPr>
        <p:spPr>
          <a:xfrm>
            <a:off x="4702050" y="2011925"/>
            <a:ext cx="375000" cy="158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8" name="Shape 248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249" name="Shape 2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Shape 2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Shape 2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Shape 25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Shape 253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Want:</a:t>
            </a:r>
          </a:p>
        </p:txBody>
      </p:sp>
      <p:pic>
        <p:nvPicPr>
          <p:cNvPr id="254" name="Shape 25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5" name="Shape 255"/>
          <p:cNvCxnSpPr/>
          <p:nvPr/>
        </p:nvCxnSpPr>
        <p:spPr>
          <a:xfrm rot="10800000">
            <a:off x="5298021" y="2074625"/>
            <a:ext cx="3158100" cy="361500"/>
          </a:xfrm>
          <a:prstGeom prst="straightConnector1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257" name="Shape 257"/>
          <p:cNvPicPr preferRelativeResize="0"/>
          <p:nvPr/>
        </p:nvPicPr>
        <p:blipFill rotWithShape="1">
          <a:blip r:embed="rId9">
            <a:alphaModFix/>
          </a:blip>
          <a:srcRect l="71034"/>
          <a:stretch/>
        </p:blipFill>
        <p:spPr>
          <a:xfrm>
            <a:off x="8378013" y="2444229"/>
            <a:ext cx="466324" cy="619200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423407630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3" name="Shape 263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65" name="Shape 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Shape 2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67" name="Shape 267"/>
          <p:cNvSpPr/>
          <p:nvPr/>
        </p:nvSpPr>
        <p:spPr>
          <a:xfrm>
            <a:off x="4702050" y="4560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8" name="Shape 268"/>
          <p:cNvSpPr/>
          <p:nvPr/>
        </p:nvSpPr>
        <p:spPr>
          <a:xfrm>
            <a:off x="4774675" y="12148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6642550" y="85655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0" name="Shape 270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271" name="Shape 2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Shape 2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Shape 2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Shape 27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Shape 275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Want:</a:t>
            </a:r>
          </a:p>
        </p:txBody>
      </p:sp>
      <p:pic>
        <p:nvPicPr>
          <p:cNvPr id="276" name="Shape 27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Shape 277"/>
          <p:cNvPicPr preferRelativeResize="0"/>
          <p:nvPr/>
        </p:nvPicPr>
        <p:blipFill rotWithShape="1">
          <a:blip r:embed="rId9">
            <a:alphaModFix/>
          </a:blip>
          <a:srcRect l="71034"/>
          <a:stretch/>
        </p:blipFill>
        <p:spPr>
          <a:xfrm>
            <a:off x="8378013" y="2444229"/>
            <a:ext cx="466324" cy="619200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278" name="Shape 278"/>
          <p:cNvCxnSpPr/>
          <p:nvPr/>
        </p:nvCxnSpPr>
        <p:spPr>
          <a:xfrm rot="10800000">
            <a:off x="5298021" y="2074625"/>
            <a:ext cx="3158100" cy="361500"/>
          </a:xfrm>
          <a:prstGeom prst="straightConnector1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16186350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5" name="Shape 285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87" name="Shape 2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Shape 2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89" name="Shape 289"/>
          <p:cNvSpPr/>
          <p:nvPr/>
        </p:nvSpPr>
        <p:spPr>
          <a:xfrm>
            <a:off x="4702050" y="4560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0" name="Shape 290"/>
          <p:cNvSpPr/>
          <p:nvPr/>
        </p:nvSpPr>
        <p:spPr>
          <a:xfrm>
            <a:off x="4774675" y="12148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1" name="Shape 291"/>
          <p:cNvSpPr/>
          <p:nvPr/>
        </p:nvSpPr>
        <p:spPr>
          <a:xfrm>
            <a:off x="6642550" y="85655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2" name="Shape 292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293" name="Shape 2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Shape 29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Shape 29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Shape 29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Shape 297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Want: </a:t>
            </a:r>
          </a:p>
        </p:txBody>
      </p:sp>
      <p:pic>
        <p:nvPicPr>
          <p:cNvPr id="298" name="Shape 29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Shape 29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261125" y="2436125"/>
            <a:ext cx="457200" cy="742950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300" name="Shape 300"/>
          <p:cNvCxnSpPr/>
          <p:nvPr/>
        </p:nvCxnSpPr>
        <p:spPr>
          <a:xfrm rot="10800000">
            <a:off x="6949821" y="1101125"/>
            <a:ext cx="1506300" cy="1335000"/>
          </a:xfrm>
          <a:prstGeom prst="straightConnector1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408854669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7" name="Shape 307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09" name="Shape 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11" name="Shape 311"/>
          <p:cNvSpPr/>
          <p:nvPr/>
        </p:nvSpPr>
        <p:spPr>
          <a:xfrm>
            <a:off x="4702050" y="4560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2" name="Shape 312"/>
          <p:cNvSpPr/>
          <p:nvPr/>
        </p:nvSpPr>
        <p:spPr>
          <a:xfrm>
            <a:off x="4774675" y="12148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3" name="Shape 313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314" name="Shape 3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Shape 3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Shape 3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Shape 3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Shape 318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Want: </a:t>
            </a:r>
          </a:p>
        </p:txBody>
      </p:sp>
      <p:pic>
        <p:nvPicPr>
          <p:cNvPr id="319" name="Shape 3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0" name="Shape 320"/>
          <p:cNvCxnSpPr/>
          <p:nvPr/>
        </p:nvCxnSpPr>
        <p:spPr>
          <a:xfrm rot="10800000">
            <a:off x="6949821" y="1101125"/>
            <a:ext cx="1506299" cy="1334999"/>
          </a:xfrm>
          <a:prstGeom prst="straightConnector1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321" name="Shape 3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261125" y="2436125"/>
            <a:ext cx="457200" cy="742950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1915907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0996" y="1006538"/>
            <a:ext cx="1258543" cy="1258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9441" y="1006559"/>
            <a:ext cx="1211051" cy="121105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/>
          <p:nvPr/>
        </p:nvSpPr>
        <p:spPr>
          <a:xfrm>
            <a:off x="272825" y="124025"/>
            <a:ext cx="74739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Suppose: 3 training examples, 3 classes.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With some W the scores                           are: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152" name="Shape 152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155" name="Shape 155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sp>
        <p:nvSpPr>
          <p:cNvPr id="156" name="Shape 156"/>
          <p:cNvSpPr txBox="1"/>
          <p:nvPr/>
        </p:nvSpPr>
        <p:spPr>
          <a:xfrm>
            <a:off x="30995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4.9</a:t>
            </a:r>
          </a:p>
        </p:txBody>
      </p:sp>
      <p:sp>
        <p:nvSpPr>
          <p:cNvPr id="157" name="Shape 157"/>
          <p:cNvSpPr txBox="1"/>
          <p:nvPr/>
        </p:nvSpPr>
        <p:spPr>
          <a:xfrm>
            <a:off x="30995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1.3</a:t>
            </a:r>
          </a:p>
        </p:txBody>
      </p:sp>
      <p:sp>
        <p:nvSpPr>
          <p:cNvPr id="158" name="Shape 158"/>
          <p:cNvSpPr txBox="1"/>
          <p:nvPr/>
        </p:nvSpPr>
        <p:spPr>
          <a:xfrm>
            <a:off x="3099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2.0</a:t>
            </a:r>
          </a:p>
        </p:txBody>
      </p:sp>
      <p:sp>
        <p:nvSpPr>
          <p:cNvPr id="159" name="Shape 159"/>
          <p:cNvSpPr txBox="1"/>
          <p:nvPr/>
        </p:nvSpPr>
        <p:spPr>
          <a:xfrm>
            <a:off x="43187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-3.1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44711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2.5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44711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2.2</a:t>
            </a:r>
          </a:p>
        </p:txBody>
      </p:sp>
      <p:pic>
        <p:nvPicPr>
          <p:cNvPr id="162" name="Shape 1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5800" y="479524"/>
            <a:ext cx="1449175" cy="30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Shape 163"/>
          <p:cNvCxnSpPr/>
          <p:nvPr/>
        </p:nvCxnSpPr>
        <p:spPr>
          <a:xfrm>
            <a:off x="5679900" y="124025"/>
            <a:ext cx="0" cy="4439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64" name="Shape 164"/>
          <p:cNvSpPr txBox="1"/>
          <p:nvPr/>
        </p:nvSpPr>
        <p:spPr>
          <a:xfrm>
            <a:off x="5903050" y="174575"/>
            <a:ext cx="3222600" cy="47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b="1"/>
              <a:t>Multiclass SVM loss: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5" name="Shape 165"/>
              <p:cNvSpPr txBox="1"/>
              <p:nvPr/>
            </p:nvSpPr>
            <p:spPr>
              <a:xfrm>
                <a:off x="5921425" y="640150"/>
                <a:ext cx="3128100" cy="28952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r>
                  <a:rPr lang="ro-RO" dirty="0"/>
                  <a:t>Given an </a:t>
                </a:r>
                <a:r>
                  <a:rPr lang="ro-RO" dirty="0" err="1"/>
                  <a:t>example</a:t>
                </a:r>
                <a:r>
                  <a:rPr lang="ro-RO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o-RO" dirty="0"/>
                  <a:t>,</a:t>
                </a:r>
              </a:p>
              <a:p>
                <a:r>
                  <a:rPr lang="ro-RO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o-RO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o-RO" dirty="0"/>
                  <a:t>is the image and</a:t>
                </a:r>
              </a:p>
              <a:p>
                <a:r>
                  <a:rPr lang="ro-RO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o-RO" dirty="0"/>
                  <a:t>is the (integer) label,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r>
                  <a:rPr lang="en" dirty="0"/>
                  <a:t>and using the shorthand for the scores vector: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r>
                  <a:rPr lang="en" dirty="0"/>
                  <a:t>the SVM loss has the form: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>
                  <a:spcBef>
                    <a:spcPts val="0"/>
                  </a:spcBef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165" name="Shape 16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1425" y="640150"/>
                <a:ext cx="3128100" cy="2895299"/>
              </a:xfrm>
              <a:prstGeom prst="rect">
                <a:avLst/>
              </a:prstGeom>
              <a:blipFill>
                <a:blip r:embed="rId7"/>
                <a:stretch>
                  <a:fillRect l="-40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9" name="Shape 16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05584" y="2083786"/>
            <a:ext cx="1142639" cy="238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Shape 17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748017" y="2746564"/>
            <a:ext cx="3316056" cy="3555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103255269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7" name="Shape 327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29" name="Shape 3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Shape 3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31" name="Shape 331"/>
          <p:cNvSpPr/>
          <p:nvPr/>
        </p:nvSpPr>
        <p:spPr>
          <a:xfrm>
            <a:off x="4702050" y="4560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2" name="Shape 332"/>
          <p:cNvSpPr/>
          <p:nvPr/>
        </p:nvSpPr>
        <p:spPr>
          <a:xfrm>
            <a:off x="4774675" y="12148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334" name="Shape 3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Shape 3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Shape 3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Shape 3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Shape 338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Want: </a:t>
            </a:r>
          </a:p>
        </p:txBody>
      </p:sp>
      <p:pic>
        <p:nvPicPr>
          <p:cNvPr id="339" name="Shape 33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0" name="Shape 340"/>
          <p:cNvCxnSpPr>
            <a:endCxn id="332" idx="3"/>
          </p:cNvCxnSpPr>
          <p:nvPr/>
        </p:nvCxnSpPr>
        <p:spPr>
          <a:xfrm rot="10800000">
            <a:off x="5149675" y="1346500"/>
            <a:ext cx="3306300" cy="1089600"/>
          </a:xfrm>
          <a:prstGeom prst="straightConnector1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342" name="Shape 342"/>
          <p:cNvPicPr preferRelativeResize="0"/>
          <p:nvPr/>
        </p:nvPicPr>
        <p:blipFill rotWithShape="1">
          <a:blip r:embed="rId9">
            <a:alphaModFix/>
          </a:blip>
          <a:srcRect l="35262" r="36338"/>
          <a:stretch/>
        </p:blipFill>
        <p:spPr>
          <a:xfrm>
            <a:off x="8271872" y="2436125"/>
            <a:ext cx="457199" cy="619200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222677349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8" name="Shape 348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50" name="Shape 3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Shape 3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52" name="Shape 352"/>
          <p:cNvSpPr/>
          <p:nvPr/>
        </p:nvSpPr>
        <p:spPr>
          <a:xfrm>
            <a:off x="4702050" y="4560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3" name="Shape 353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354" name="Shape 3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Shape 3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Shape 35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Shape 35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Shape 358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Want: </a:t>
            </a:r>
          </a:p>
        </p:txBody>
      </p:sp>
      <p:pic>
        <p:nvPicPr>
          <p:cNvPr id="359" name="Shape 35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Shape 36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55625" y="3147450"/>
            <a:ext cx="1956899" cy="747179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61" name="Shape 361"/>
          <p:cNvSpPr txBox="1"/>
          <p:nvPr/>
        </p:nvSpPr>
        <p:spPr>
          <a:xfrm>
            <a:off x="4924611" y="2601413"/>
            <a:ext cx="3023881" cy="390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>
                <a:solidFill>
                  <a:srgbClr val="38761D"/>
                </a:solidFill>
              </a:rPr>
              <a:t>Chain rule:</a:t>
            </a:r>
          </a:p>
        </p:txBody>
      </p:sp>
      <p:cxnSp>
        <p:nvCxnSpPr>
          <p:cNvPr id="362" name="Shape 362"/>
          <p:cNvCxnSpPr/>
          <p:nvPr/>
        </p:nvCxnSpPr>
        <p:spPr>
          <a:xfrm rot="10800000">
            <a:off x="5149675" y="1346500"/>
            <a:ext cx="3306300" cy="1089600"/>
          </a:xfrm>
          <a:prstGeom prst="straightConnector1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365" name="Shape 365"/>
          <p:cNvPicPr preferRelativeResize="0"/>
          <p:nvPr/>
        </p:nvPicPr>
        <p:blipFill rotWithShape="1">
          <a:blip r:embed="rId9">
            <a:alphaModFix/>
          </a:blip>
          <a:srcRect l="35262" r="36338"/>
          <a:stretch/>
        </p:blipFill>
        <p:spPr>
          <a:xfrm>
            <a:off x="8271872" y="2436125"/>
            <a:ext cx="457199" cy="619200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66" name="Shape 366"/>
          <p:cNvPicPr preferRelativeResize="0"/>
          <p:nvPr/>
        </p:nvPicPr>
        <p:blipFill rotWithShape="1">
          <a:blip r:embed="rId9">
            <a:alphaModFix/>
          </a:blip>
          <a:srcRect l="35262" r="36338"/>
          <a:stretch/>
        </p:blipFill>
        <p:spPr>
          <a:xfrm>
            <a:off x="5510312" y="3171387"/>
            <a:ext cx="504455" cy="683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Shape 367"/>
          <p:cNvPicPr preferRelativeResize="0"/>
          <p:nvPr/>
        </p:nvPicPr>
        <p:blipFill rotWithShape="1">
          <a:blip r:embed="rId8">
            <a:alphaModFix/>
          </a:blip>
          <a:srcRect l="53855" r="26252"/>
          <a:stretch/>
        </p:blipFill>
        <p:spPr>
          <a:xfrm>
            <a:off x="6900100" y="3185925"/>
            <a:ext cx="504450" cy="68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310342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75" name="Shape 3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Shape 3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77" name="Shape 377"/>
          <p:cNvSpPr/>
          <p:nvPr/>
        </p:nvSpPr>
        <p:spPr>
          <a:xfrm>
            <a:off x="4702050" y="456000"/>
            <a:ext cx="375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8" name="Shape 378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379" name="Shape 3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Shape 3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Shape 38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Shape 38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Shape 383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Want: </a:t>
            </a:r>
          </a:p>
        </p:txBody>
      </p:sp>
      <p:pic>
        <p:nvPicPr>
          <p:cNvPr id="384" name="Shape 38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5" name="Shape 385"/>
          <p:cNvCxnSpPr>
            <a:endCxn id="377" idx="3"/>
          </p:cNvCxnSpPr>
          <p:nvPr/>
        </p:nvCxnSpPr>
        <p:spPr>
          <a:xfrm rot="10800000">
            <a:off x="5077050" y="587700"/>
            <a:ext cx="3378900" cy="1848300"/>
          </a:xfrm>
          <a:prstGeom prst="straightConnector1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387" name="Shape 387"/>
          <p:cNvPicPr preferRelativeResize="0"/>
          <p:nvPr/>
        </p:nvPicPr>
        <p:blipFill rotWithShape="1">
          <a:blip r:embed="rId9">
            <a:alphaModFix/>
          </a:blip>
          <a:srcRect r="73509"/>
          <a:stretch/>
        </p:blipFill>
        <p:spPr>
          <a:xfrm>
            <a:off x="8262701" y="2436000"/>
            <a:ext cx="426475" cy="619200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9835588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100600" y="2498150"/>
            <a:ext cx="4166100" cy="7853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90099" y="1590575"/>
            <a:ext cx="4166100" cy="7853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95" name="Shape 3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50" y="308625"/>
            <a:ext cx="28479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Shape 3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950" y="154675"/>
            <a:ext cx="4510700" cy="20567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97" name="Shape 397"/>
          <p:cNvSpPr txBox="1"/>
          <p:nvPr/>
        </p:nvSpPr>
        <p:spPr>
          <a:xfrm>
            <a:off x="258925" y="781150"/>
            <a:ext cx="3622499" cy="59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8761D"/>
                </a:solidFill>
              </a:rPr>
              <a:t>e.g. x = -2, y = 5, z = -4</a:t>
            </a:r>
          </a:p>
        </p:txBody>
      </p:sp>
      <p:pic>
        <p:nvPicPr>
          <p:cNvPr id="398" name="Shape 3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187" y="1769750"/>
            <a:ext cx="140970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Shape 3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000" y="2663625"/>
            <a:ext cx="942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Shape 4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0575" y="2596950"/>
            <a:ext cx="204787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Shape 40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1037" y="1655450"/>
            <a:ext cx="20859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Shape 402"/>
          <p:cNvSpPr txBox="1"/>
          <p:nvPr/>
        </p:nvSpPr>
        <p:spPr>
          <a:xfrm>
            <a:off x="350275" y="3678350"/>
            <a:ext cx="4117200" cy="50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vrem: </a:t>
            </a:r>
          </a:p>
        </p:txBody>
      </p:sp>
      <p:pic>
        <p:nvPicPr>
          <p:cNvPr id="403" name="Shape 40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8600" y="3621425"/>
            <a:ext cx="1609920" cy="61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4" name="Shape 404"/>
          <p:cNvCxnSpPr/>
          <p:nvPr/>
        </p:nvCxnSpPr>
        <p:spPr>
          <a:xfrm rot="10800000">
            <a:off x="5077050" y="587700"/>
            <a:ext cx="3378900" cy="1848300"/>
          </a:xfrm>
          <a:prstGeom prst="straightConnector1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407" name="Shape 407"/>
          <p:cNvPicPr preferRelativeResize="0"/>
          <p:nvPr/>
        </p:nvPicPr>
        <p:blipFill rotWithShape="1">
          <a:blip r:embed="rId9">
            <a:alphaModFix/>
          </a:blip>
          <a:srcRect r="73509"/>
          <a:stretch/>
        </p:blipFill>
        <p:spPr>
          <a:xfrm>
            <a:off x="8262701" y="2436000"/>
            <a:ext cx="426475" cy="619200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08" name="Shape 40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55625" y="3155429"/>
            <a:ext cx="1956899" cy="747179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9" name="Shape 361"/>
          <p:cNvSpPr txBox="1"/>
          <p:nvPr/>
        </p:nvSpPr>
        <p:spPr>
          <a:xfrm>
            <a:off x="4924611" y="2601413"/>
            <a:ext cx="3023881" cy="390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2400" dirty="0">
                <a:solidFill>
                  <a:srgbClr val="38761D"/>
                </a:solidFill>
              </a:rPr>
              <a:t>Chain rule:</a:t>
            </a:r>
          </a:p>
        </p:txBody>
      </p:sp>
    </p:spTree>
    <p:extLst>
      <p:ext uri="{BB962C8B-B14F-4D97-AF65-F5344CB8AC3E}">
        <p14:creationId xmlns:p14="http://schemas.microsoft.com/office/powerpoint/2010/main" val="235468686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/>
          <p:nvPr/>
        </p:nvSpPr>
        <p:spPr>
          <a:xfrm>
            <a:off x="2976200" y="1002746"/>
            <a:ext cx="3494699" cy="3494699"/>
          </a:xfrm>
          <a:prstGeom prst="ellipse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 dirty="0"/>
              <a:t>f</a:t>
            </a:r>
          </a:p>
        </p:txBody>
      </p:sp>
      <p:cxnSp>
        <p:nvCxnSpPr>
          <p:cNvPr id="511" name="Shape 511"/>
          <p:cNvCxnSpPr/>
          <p:nvPr/>
        </p:nvCxnSpPr>
        <p:spPr>
          <a:xfrm rot="10800000" flipH="1">
            <a:off x="702175" y="3484171"/>
            <a:ext cx="2409900" cy="813899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12" name="Shape 512"/>
          <p:cNvCxnSpPr/>
          <p:nvPr/>
        </p:nvCxnSpPr>
        <p:spPr>
          <a:xfrm>
            <a:off x="989425" y="978771"/>
            <a:ext cx="2194200" cy="933599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13" name="Shape 513"/>
          <p:cNvCxnSpPr>
            <a:stCxn id="510" idx="6"/>
          </p:cNvCxnSpPr>
          <p:nvPr/>
        </p:nvCxnSpPr>
        <p:spPr>
          <a:xfrm>
            <a:off x="6470899" y="2750095"/>
            <a:ext cx="2274300" cy="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514" name="Shape 5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0512" y="741096"/>
            <a:ext cx="352425" cy="3048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515" name="Shape 5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62" y="3569021"/>
            <a:ext cx="295275" cy="36195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516" name="Shape 5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45937" y="2266696"/>
            <a:ext cx="352425" cy="3048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517" name="Shape 517"/>
          <p:cNvCxnSpPr/>
          <p:nvPr/>
        </p:nvCxnSpPr>
        <p:spPr>
          <a:xfrm rot="10800000">
            <a:off x="6471112" y="2941621"/>
            <a:ext cx="2225999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18" name="Shape 518"/>
          <p:cNvSpPr txBox="1"/>
          <p:nvPr/>
        </p:nvSpPr>
        <p:spPr>
          <a:xfrm>
            <a:off x="1998275" y="542593"/>
            <a:ext cx="235426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>
                <a:solidFill>
                  <a:srgbClr val="38761D"/>
                </a:solidFill>
              </a:rPr>
              <a:t>activations</a:t>
            </a:r>
          </a:p>
        </p:txBody>
      </p:sp>
      <p:pic>
        <p:nvPicPr>
          <p:cNvPr id="519" name="Shape 5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64987" y="3063183"/>
            <a:ext cx="514350" cy="67627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520" name="Shape 5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98762" y="1798433"/>
            <a:ext cx="485775" cy="63817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521" name="Shape 5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98762" y="3001033"/>
            <a:ext cx="409575" cy="70485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522" name="Shape 522"/>
          <p:cNvSpPr txBox="1"/>
          <p:nvPr/>
        </p:nvSpPr>
        <p:spPr>
          <a:xfrm>
            <a:off x="6712600" y="4052571"/>
            <a:ext cx="40614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>
                <a:solidFill>
                  <a:srgbClr val="FF0000"/>
                </a:solidFill>
              </a:rPr>
              <a:t>gradients</a:t>
            </a:r>
          </a:p>
        </p:txBody>
      </p:sp>
      <p:sp>
        <p:nvSpPr>
          <p:cNvPr id="523" name="Shape 523"/>
          <p:cNvSpPr txBox="1"/>
          <p:nvPr/>
        </p:nvSpPr>
        <p:spPr>
          <a:xfrm>
            <a:off x="3945275" y="1401671"/>
            <a:ext cx="2114400" cy="57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FF0000"/>
                </a:solidFill>
              </a:rPr>
              <a:t>“local gradient”</a:t>
            </a:r>
          </a:p>
        </p:txBody>
      </p:sp>
      <p:pic>
        <p:nvPicPr>
          <p:cNvPr id="524" name="Shape 5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460852">
            <a:off x="863215" y="1643297"/>
            <a:ext cx="2019300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Shape 525"/>
          <p:cNvSpPr/>
          <p:nvPr/>
        </p:nvSpPr>
        <p:spPr>
          <a:xfrm rot="1334562">
            <a:off x="921091" y="1390232"/>
            <a:ext cx="590335" cy="6380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26" name="Shape 52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1120751">
            <a:off x="1263975" y="4000295"/>
            <a:ext cx="2009775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Shape 527"/>
          <p:cNvSpPr/>
          <p:nvPr/>
        </p:nvSpPr>
        <p:spPr>
          <a:xfrm rot="-1146435">
            <a:off x="1284216" y="4258209"/>
            <a:ext cx="590216" cy="63822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28" name="Shape 528"/>
          <p:cNvCxnSpPr/>
          <p:nvPr/>
        </p:nvCxnSpPr>
        <p:spPr>
          <a:xfrm rot="10800000">
            <a:off x="948800" y="1116520"/>
            <a:ext cx="2147099" cy="947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29" name="Shape 529"/>
          <p:cNvCxnSpPr/>
          <p:nvPr/>
        </p:nvCxnSpPr>
        <p:spPr>
          <a:xfrm flipH="1">
            <a:off x="773874" y="3613096"/>
            <a:ext cx="2386200" cy="780599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30" name="Shape 530"/>
          <p:cNvSpPr/>
          <p:nvPr/>
        </p:nvSpPr>
        <p:spPr>
          <a:xfrm>
            <a:off x="-2292200" y="-1774454"/>
            <a:ext cx="3494699" cy="3494699"/>
          </a:xfrm>
          <a:prstGeom prst="ellipse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sz="4800"/>
          </a:p>
        </p:txBody>
      </p:sp>
      <p:sp>
        <p:nvSpPr>
          <p:cNvPr id="531" name="Shape 531"/>
          <p:cNvSpPr/>
          <p:nvPr/>
        </p:nvSpPr>
        <p:spPr>
          <a:xfrm>
            <a:off x="-2792525" y="3134296"/>
            <a:ext cx="3494699" cy="3494699"/>
          </a:xfrm>
          <a:prstGeom prst="ellipse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sz="4800"/>
          </a:p>
        </p:txBody>
      </p:sp>
      <p:sp>
        <p:nvSpPr>
          <p:cNvPr id="24" name="Shape 86"/>
          <p:cNvSpPr txBox="1"/>
          <p:nvPr/>
        </p:nvSpPr>
        <p:spPr>
          <a:xfrm>
            <a:off x="411447" y="19404"/>
            <a:ext cx="8545281" cy="6183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/>
              <a:t>Gradient propagation using chain rule</a:t>
            </a:r>
          </a:p>
        </p:txBody>
      </p:sp>
    </p:spTree>
    <p:extLst>
      <p:ext uri="{BB962C8B-B14F-4D97-AF65-F5344CB8AC3E}">
        <p14:creationId xmlns:p14="http://schemas.microsoft.com/office/powerpoint/2010/main" val="248046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" grpId="0"/>
      <p:bldP spid="523" grpId="0"/>
      <p:bldP spid="525" grpId="0" animBg="1"/>
      <p:bldP spid="527" grpId="0" animBg="1"/>
      <p:bldP spid="530" grpId="0" animBg="1"/>
      <p:bldP spid="531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Shape 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Shape 559"/>
          <p:cNvSpPr txBox="1"/>
          <p:nvPr/>
        </p:nvSpPr>
        <p:spPr>
          <a:xfrm>
            <a:off x="126800" y="117974"/>
            <a:ext cx="3086099" cy="4877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Another example:</a:t>
            </a:r>
          </a:p>
        </p:txBody>
      </p:sp>
      <p:pic>
        <p:nvPicPr>
          <p:cNvPr id="560" name="Shape 5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Shape 5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Shape 5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3" name="Shape 563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64" name="Shape 564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5" name="Shape 565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6" name="Shape 566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7" name="Shape 567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8" name="Shape 568"/>
          <p:cNvSpPr/>
          <p:nvPr/>
        </p:nvSpPr>
        <p:spPr>
          <a:xfrm>
            <a:off x="1610675" y="30871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9" name="Shape 569"/>
          <p:cNvSpPr/>
          <p:nvPr/>
        </p:nvSpPr>
        <p:spPr>
          <a:xfrm>
            <a:off x="2436300" y="2317000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0" name="Shape 570"/>
          <p:cNvSpPr/>
          <p:nvPr/>
        </p:nvSpPr>
        <p:spPr>
          <a:xfrm>
            <a:off x="2436300" y="1343584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1" name="Shape 571"/>
          <p:cNvSpPr/>
          <p:nvPr/>
        </p:nvSpPr>
        <p:spPr>
          <a:xfrm>
            <a:off x="3291675" y="18405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2" name="Shape 572"/>
          <p:cNvSpPr/>
          <p:nvPr/>
        </p:nvSpPr>
        <p:spPr>
          <a:xfrm>
            <a:off x="4188075" y="2458419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3" name="Shape 573"/>
          <p:cNvSpPr/>
          <p:nvPr/>
        </p:nvSpPr>
        <p:spPr>
          <a:xfrm>
            <a:off x="5054750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4" name="Shape 574"/>
          <p:cNvSpPr/>
          <p:nvPr/>
        </p:nvSpPr>
        <p:spPr>
          <a:xfrm>
            <a:off x="5921425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5" name="Shape 575"/>
          <p:cNvSpPr/>
          <p:nvPr/>
        </p:nvSpPr>
        <p:spPr>
          <a:xfrm>
            <a:off x="6788100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591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Shape 5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Shape 582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Another example:</a:t>
            </a:r>
          </a:p>
        </p:txBody>
      </p:sp>
      <p:pic>
        <p:nvPicPr>
          <p:cNvPr id="583" name="Shape 5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Shape 5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Shape 5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6" name="Shape 586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87" name="Shape 587"/>
          <p:cNvSpPr/>
          <p:nvPr/>
        </p:nvSpPr>
        <p:spPr>
          <a:xfrm>
            <a:off x="6707950" y="2056525"/>
            <a:ext cx="1297500" cy="714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8" name="Shape 588"/>
          <p:cNvSpPr/>
          <p:nvPr/>
        </p:nvSpPr>
        <p:spPr>
          <a:xfrm>
            <a:off x="4756875" y="3307025"/>
            <a:ext cx="4222200" cy="53718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9" name="Shape 589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0" name="Shape 590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1" name="Shape 591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2" name="Shape 592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3" name="Shape 593"/>
          <p:cNvSpPr/>
          <p:nvPr/>
        </p:nvSpPr>
        <p:spPr>
          <a:xfrm>
            <a:off x="1610675" y="30871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/>
          <p:nvPr/>
        </p:nvSpPr>
        <p:spPr>
          <a:xfrm>
            <a:off x="2436300" y="2317000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5" name="Shape 595"/>
          <p:cNvSpPr/>
          <p:nvPr/>
        </p:nvSpPr>
        <p:spPr>
          <a:xfrm>
            <a:off x="2436300" y="1343584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6" name="Shape 596"/>
          <p:cNvSpPr/>
          <p:nvPr/>
        </p:nvSpPr>
        <p:spPr>
          <a:xfrm>
            <a:off x="3291675" y="18405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7" name="Shape 597"/>
          <p:cNvSpPr/>
          <p:nvPr/>
        </p:nvSpPr>
        <p:spPr>
          <a:xfrm>
            <a:off x="4188075" y="2458419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8" name="Shape 598"/>
          <p:cNvSpPr/>
          <p:nvPr/>
        </p:nvSpPr>
        <p:spPr>
          <a:xfrm>
            <a:off x="5054750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9" name="Shape 599"/>
          <p:cNvSpPr/>
          <p:nvPr/>
        </p:nvSpPr>
        <p:spPr>
          <a:xfrm>
            <a:off x="5921425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0" name="Shape 600"/>
          <p:cNvSpPr/>
          <p:nvPr/>
        </p:nvSpPr>
        <p:spPr>
          <a:xfrm>
            <a:off x="6788100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06483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6" name="Shape 6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607" name="Shape 607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Another example:</a:t>
            </a:r>
          </a:p>
        </p:txBody>
      </p:sp>
      <p:pic>
        <p:nvPicPr>
          <p:cNvPr id="608" name="Shape 6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Shape 6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Shape 6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1" name="Shape 611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12" name="Shape 612"/>
          <p:cNvSpPr/>
          <p:nvPr/>
        </p:nvSpPr>
        <p:spPr>
          <a:xfrm>
            <a:off x="6707950" y="2056525"/>
            <a:ext cx="1297500" cy="714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4" name="Shape 614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5" name="Shape 615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6" name="Shape 616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7" name="Shape 617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8" name="Shape 618"/>
          <p:cNvSpPr/>
          <p:nvPr/>
        </p:nvSpPr>
        <p:spPr>
          <a:xfrm>
            <a:off x="1610675" y="30871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9" name="Shape 619"/>
          <p:cNvSpPr/>
          <p:nvPr/>
        </p:nvSpPr>
        <p:spPr>
          <a:xfrm>
            <a:off x="2436300" y="2317000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0" name="Shape 620"/>
          <p:cNvSpPr/>
          <p:nvPr/>
        </p:nvSpPr>
        <p:spPr>
          <a:xfrm>
            <a:off x="2436300" y="1343584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1" name="Shape 621"/>
          <p:cNvSpPr/>
          <p:nvPr/>
        </p:nvSpPr>
        <p:spPr>
          <a:xfrm>
            <a:off x="3291675" y="18405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2" name="Shape 622"/>
          <p:cNvSpPr/>
          <p:nvPr/>
        </p:nvSpPr>
        <p:spPr>
          <a:xfrm>
            <a:off x="4188075" y="2458419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3" name="Shape 623"/>
          <p:cNvSpPr/>
          <p:nvPr/>
        </p:nvSpPr>
        <p:spPr>
          <a:xfrm>
            <a:off x="5054750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4" name="Shape 624"/>
          <p:cNvSpPr/>
          <p:nvPr/>
        </p:nvSpPr>
        <p:spPr>
          <a:xfrm>
            <a:off x="5921425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25" name="Shape 6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62100" y="1573468"/>
            <a:ext cx="1776954" cy="33957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Shape 588"/>
          <p:cNvSpPr/>
          <p:nvPr/>
        </p:nvSpPr>
        <p:spPr>
          <a:xfrm>
            <a:off x="4756875" y="3307025"/>
            <a:ext cx="4222200" cy="53718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253566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" name="Shape 6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Shape 632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Another example:</a:t>
            </a:r>
          </a:p>
        </p:txBody>
      </p:sp>
      <p:pic>
        <p:nvPicPr>
          <p:cNvPr id="633" name="Shape 6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Shape 6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Shape 6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6" name="Shape 636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37" name="Shape 637"/>
          <p:cNvSpPr/>
          <p:nvPr/>
        </p:nvSpPr>
        <p:spPr>
          <a:xfrm>
            <a:off x="5842975" y="2047700"/>
            <a:ext cx="1297500" cy="714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8" name="Shape 638"/>
          <p:cNvSpPr/>
          <p:nvPr/>
        </p:nvSpPr>
        <p:spPr>
          <a:xfrm>
            <a:off x="4756875" y="3818300"/>
            <a:ext cx="4222200" cy="5189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9" name="Shape 639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0" name="Shape 640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1" name="Shape 641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2" name="Shape 642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3" name="Shape 643"/>
          <p:cNvSpPr/>
          <p:nvPr/>
        </p:nvSpPr>
        <p:spPr>
          <a:xfrm>
            <a:off x="1610675" y="30871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4" name="Shape 644"/>
          <p:cNvSpPr/>
          <p:nvPr/>
        </p:nvSpPr>
        <p:spPr>
          <a:xfrm>
            <a:off x="2436300" y="2317000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5" name="Shape 645"/>
          <p:cNvSpPr/>
          <p:nvPr/>
        </p:nvSpPr>
        <p:spPr>
          <a:xfrm>
            <a:off x="2436300" y="1343584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6" name="Shape 646"/>
          <p:cNvSpPr/>
          <p:nvPr/>
        </p:nvSpPr>
        <p:spPr>
          <a:xfrm>
            <a:off x="3291675" y="18405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7" name="Shape 647"/>
          <p:cNvSpPr/>
          <p:nvPr/>
        </p:nvSpPr>
        <p:spPr>
          <a:xfrm>
            <a:off x="4188075" y="2458419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8" name="Shape 648"/>
          <p:cNvSpPr/>
          <p:nvPr/>
        </p:nvSpPr>
        <p:spPr>
          <a:xfrm>
            <a:off x="5054750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9" name="Shape 649"/>
          <p:cNvSpPr/>
          <p:nvPr/>
        </p:nvSpPr>
        <p:spPr>
          <a:xfrm>
            <a:off x="5921425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844267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" name="Shape 6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Shape 656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Another example:</a:t>
            </a:r>
          </a:p>
        </p:txBody>
      </p:sp>
      <p:pic>
        <p:nvPicPr>
          <p:cNvPr id="657" name="Shape 6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8" name="Shape 6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9" name="Shape 6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0" name="Shape 660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61" name="Shape 661"/>
          <p:cNvSpPr/>
          <p:nvPr/>
        </p:nvSpPr>
        <p:spPr>
          <a:xfrm>
            <a:off x="5842975" y="2047700"/>
            <a:ext cx="1297500" cy="714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2" name="Shape 662"/>
          <p:cNvSpPr/>
          <p:nvPr/>
        </p:nvSpPr>
        <p:spPr>
          <a:xfrm>
            <a:off x="4756875" y="3818300"/>
            <a:ext cx="4222200" cy="5189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3" name="Shape 663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4" name="Shape 664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5" name="Shape 665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6" name="Shape 666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7" name="Shape 667"/>
          <p:cNvSpPr/>
          <p:nvPr/>
        </p:nvSpPr>
        <p:spPr>
          <a:xfrm>
            <a:off x="1610675" y="30871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8" name="Shape 668"/>
          <p:cNvSpPr/>
          <p:nvPr/>
        </p:nvSpPr>
        <p:spPr>
          <a:xfrm>
            <a:off x="2436300" y="2317000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9" name="Shape 669"/>
          <p:cNvSpPr/>
          <p:nvPr/>
        </p:nvSpPr>
        <p:spPr>
          <a:xfrm>
            <a:off x="2436300" y="1343584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0" name="Shape 670"/>
          <p:cNvSpPr/>
          <p:nvPr/>
        </p:nvSpPr>
        <p:spPr>
          <a:xfrm>
            <a:off x="3291675" y="18405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1" name="Shape 671"/>
          <p:cNvSpPr/>
          <p:nvPr/>
        </p:nvSpPr>
        <p:spPr>
          <a:xfrm>
            <a:off x="4188075" y="2458419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2" name="Shape 672"/>
          <p:cNvSpPr/>
          <p:nvPr/>
        </p:nvSpPr>
        <p:spPr>
          <a:xfrm>
            <a:off x="5054750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73" name="Shape 6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98775" y="1656575"/>
            <a:ext cx="2101912" cy="2919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6067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Shape 175"/>
          <p:cNvCxnSpPr/>
          <p:nvPr/>
        </p:nvCxnSpPr>
        <p:spPr>
          <a:xfrm>
            <a:off x="98375" y="4073775"/>
            <a:ext cx="53939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0996" y="1006538"/>
            <a:ext cx="1258543" cy="1258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9441" y="1006559"/>
            <a:ext cx="1211051" cy="121105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272825" y="124025"/>
            <a:ext cx="74739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Suppose: 3 training examples, 3 classes.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With some W the scores                           are:</a:t>
            </a:r>
          </a:p>
        </p:txBody>
      </p:sp>
      <p:sp>
        <p:nvSpPr>
          <p:cNvPr id="181" name="Shape 181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183" name="Shape 183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184" name="Shape 184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185" name="Shape 185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sp>
        <p:nvSpPr>
          <p:cNvPr id="187" name="Shape 187"/>
          <p:cNvSpPr txBox="1"/>
          <p:nvPr/>
        </p:nvSpPr>
        <p:spPr>
          <a:xfrm>
            <a:off x="30995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4.9</a:t>
            </a:r>
          </a:p>
        </p:txBody>
      </p:sp>
      <p:sp>
        <p:nvSpPr>
          <p:cNvPr id="188" name="Shape 188"/>
          <p:cNvSpPr txBox="1"/>
          <p:nvPr/>
        </p:nvSpPr>
        <p:spPr>
          <a:xfrm>
            <a:off x="30995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1.3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3099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2.0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43187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-3.1</a:t>
            </a:r>
          </a:p>
        </p:txBody>
      </p:sp>
      <p:sp>
        <p:nvSpPr>
          <p:cNvPr id="191" name="Shape 191"/>
          <p:cNvSpPr txBox="1"/>
          <p:nvPr/>
        </p:nvSpPr>
        <p:spPr>
          <a:xfrm>
            <a:off x="44711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2.5</a:t>
            </a:r>
          </a:p>
        </p:txBody>
      </p:sp>
      <p:sp>
        <p:nvSpPr>
          <p:cNvPr id="192" name="Shape 192"/>
          <p:cNvSpPr txBox="1"/>
          <p:nvPr/>
        </p:nvSpPr>
        <p:spPr>
          <a:xfrm>
            <a:off x="44711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2.2</a:t>
            </a:r>
          </a:p>
        </p:txBody>
      </p:sp>
      <p:pic>
        <p:nvPicPr>
          <p:cNvPr id="193" name="Shape 19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5800" y="479524"/>
            <a:ext cx="1449175" cy="30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4" name="Shape 194"/>
          <p:cNvCxnSpPr/>
          <p:nvPr/>
        </p:nvCxnSpPr>
        <p:spPr>
          <a:xfrm>
            <a:off x="5679900" y="124025"/>
            <a:ext cx="0" cy="4439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95" name="Shape 195"/>
          <p:cNvSpPr txBox="1"/>
          <p:nvPr/>
        </p:nvSpPr>
        <p:spPr>
          <a:xfrm>
            <a:off x="5903050" y="174575"/>
            <a:ext cx="3222600" cy="47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Multiclass SVM loss: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6" name="Shape 196"/>
              <p:cNvSpPr txBox="1"/>
              <p:nvPr/>
            </p:nvSpPr>
            <p:spPr>
              <a:xfrm>
                <a:off x="5921425" y="640150"/>
                <a:ext cx="3128100" cy="28952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r>
                  <a:rPr lang="ro-RO" dirty="0"/>
                  <a:t>Given an </a:t>
                </a:r>
                <a:r>
                  <a:rPr lang="ro-RO" dirty="0" err="1"/>
                  <a:t>example</a:t>
                </a:r>
                <a:r>
                  <a:rPr lang="ro-RO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o-RO" dirty="0"/>
                  <a:t>,</a:t>
                </a:r>
              </a:p>
              <a:p>
                <a:r>
                  <a:rPr lang="ro-RO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o-RO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o-RO" dirty="0"/>
                  <a:t>is the image and</a:t>
                </a:r>
              </a:p>
              <a:p>
                <a:r>
                  <a:rPr lang="ro-RO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o-RO" dirty="0"/>
                  <a:t>is the (integer) label,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r>
                  <a:rPr lang="en" dirty="0"/>
                  <a:t>and using the shorthand for the scores vector: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r>
                  <a:rPr lang="en" dirty="0"/>
                  <a:t>the SVM loss has the form: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196" name="Shape 19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1425" y="640150"/>
                <a:ext cx="3128100" cy="2895299"/>
              </a:xfrm>
              <a:prstGeom prst="rect">
                <a:avLst/>
              </a:prstGeom>
              <a:blipFill>
                <a:blip r:embed="rId7"/>
                <a:stretch>
                  <a:fillRect l="-40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1" name="Shape 20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48017" y="2746564"/>
            <a:ext cx="3316056" cy="3555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02" name="Shape 202"/>
          <p:cNvSpPr txBox="1"/>
          <p:nvPr/>
        </p:nvSpPr>
        <p:spPr>
          <a:xfrm>
            <a:off x="5812300" y="3099275"/>
            <a:ext cx="3128100" cy="108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= max(0, 5.1 - 3.2 + 1)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   +max(0, -1.7 - 3.2 + 1)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= max(0, 2.9) + max(0, -3.9)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= 2.9 + 0</a:t>
            </a: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= 2.9</a:t>
            </a:r>
          </a:p>
        </p:txBody>
      </p:sp>
      <p:sp>
        <p:nvSpPr>
          <p:cNvPr id="203" name="Shape 203"/>
          <p:cNvSpPr/>
          <p:nvPr/>
        </p:nvSpPr>
        <p:spPr>
          <a:xfrm>
            <a:off x="1465625" y="2400575"/>
            <a:ext cx="1155900" cy="21168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4" name="Shape 204"/>
          <p:cNvSpPr txBox="1"/>
          <p:nvPr/>
        </p:nvSpPr>
        <p:spPr>
          <a:xfrm>
            <a:off x="1705673" y="3964582"/>
            <a:ext cx="873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rgbClr val="0000FF"/>
                </a:solidFill>
              </a:rPr>
              <a:t>2.9</a:t>
            </a:r>
          </a:p>
        </p:txBody>
      </p:sp>
      <p:sp>
        <p:nvSpPr>
          <p:cNvPr id="205" name="Shape 205"/>
          <p:cNvSpPr txBox="1"/>
          <p:nvPr/>
        </p:nvSpPr>
        <p:spPr>
          <a:xfrm>
            <a:off x="98375" y="4048425"/>
            <a:ext cx="12584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0000FF"/>
                </a:solidFill>
              </a:rPr>
              <a:t>Losses:</a:t>
            </a:r>
          </a:p>
        </p:txBody>
      </p:sp>
      <p:pic>
        <p:nvPicPr>
          <p:cNvPr id="32" name="Shape 169">
            <a:extLst>
              <a:ext uri="{FF2B5EF4-FFF2-40B4-BE49-F238E27FC236}">
                <a16:creationId xmlns:a16="http://schemas.microsoft.com/office/drawing/2014/main" id="{C2F91BD7-EB91-D541-965D-6E7E461AFFD6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05584" y="2083786"/>
            <a:ext cx="1142639" cy="2384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4490175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9" name="Shape 6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Shape 680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Another example:</a:t>
            </a:r>
          </a:p>
        </p:txBody>
      </p:sp>
      <p:pic>
        <p:nvPicPr>
          <p:cNvPr id="681" name="Shape 6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Shape 6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" name="Shape 68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4" name="Shape 684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85" name="Shape 685"/>
          <p:cNvSpPr/>
          <p:nvPr/>
        </p:nvSpPr>
        <p:spPr>
          <a:xfrm>
            <a:off x="5004775" y="2047700"/>
            <a:ext cx="1297500" cy="714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6" name="Shape 686"/>
          <p:cNvSpPr/>
          <p:nvPr/>
        </p:nvSpPr>
        <p:spPr>
          <a:xfrm>
            <a:off x="229650" y="3277900"/>
            <a:ext cx="4031699" cy="5405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7" name="Shape 687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8" name="Shape 688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9" name="Shape 689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0" name="Shape 690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1" name="Shape 691"/>
          <p:cNvSpPr/>
          <p:nvPr/>
        </p:nvSpPr>
        <p:spPr>
          <a:xfrm>
            <a:off x="1610675" y="30871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2" name="Shape 692"/>
          <p:cNvSpPr/>
          <p:nvPr/>
        </p:nvSpPr>
        <p:spPr>
          <a:xfrm>
            <a:off x="2436300" y="2317000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3" name="Shape 693"/>
          <p:cNvSpPr/>
          <p:nvPr/>
        </p:nvSpPr>
        <p:spPr>
          <a:xfrm>
            <a:off x="2436300" y="1343584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4" name="Shape 694"/>
          <p:cNvSpPr/>
          <p:nvPr/>
        </p:nvSpPr>
        <p:spPr>
          <a:xfrm>
            <a:off x="3291675" y="18405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5" name="Shape 695"/>
          <p:cNvSpPr/>
          <p:nvPr/>
        </p:nvSpPr>
        <p:spPr>
          <a:xfrm>
            <a:off x="4188075" y="2458419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6" name="Shape 696"/>
          <p:cNvSpPr/>
          <p:nvPr/>
        </p:nvSpPr>
        <p:spPr>
          <a:xfrm>
            <a:off x="5054750" y="24584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97947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2" name="Shape 7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703" name="Shape 703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Another example:</a:t>
            </a:r>
          </a:p>
        </p:txBody>
      </p:sp>
      <p:pic>
        <p:nvPicPr>
          <p:cNvPr id="704" name="Shape 7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5" name="Shape 7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6" name="Shape 70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7" name="Shape 707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708" name="Shape 708"/>
          <p:cNvSpPr/>
          <p:nvPr/>
        </p:nvSpPr>
        <p:spPr>
          <a:xfrm>
            <a:off x="5004775" y="2047700"/>
            <a:ext cx="1297500" cy="714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9" name="Shape 709"/>
          <p:cNvSpPr/>
          <p:nvPr/>
        </p:nvSpPr>
        <p:spPr>
          <a:xfrm>
            <a:off x="229650" y="3277900"/>
            <a:ext cx="4031699" cy="5405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0" name="Shape 710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1" name="Shape 711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2" name="Shape 712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3" name="Shape 713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4" name="Shape 714"/>
          <p:cNvSpPr/>
          <p:nvPr/>
        </p:nvSpPr>
        <p:spPr>
          <a:xfrm>
            <a:off x="1610675" y="30871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5" name="Shape 715"/>
          <p:cNvSpPr/>
          <p:nvPr/>
        </p:nvSpPr>
        <p:spPr>
          <a:xfrm>
            <a:off x="2436300" y="2317000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6" name="Shape 716"/>
          <p:cNvSpPr/>
          <p:nvPr/>
        </p:nvSpPr>
        <p:spPr>
          <a:xfrm>
            <a:off x="2436300" y="1343584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7" name="Shape 717"/>
          <p:cNvSpPr/>
          <p:nvPr/>
        </p:nvSpPr>
        <p:spPr>
          <a:xfrm>
            <a:off x="3291675" y="18405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8" name="Shape 718"/>
          <p:cNvSpPr/>
          <p:nvPr/>
        </p:nvSpPr>
        <p:spPr>
          <a:xfrm>
            <a:off x="4188075" y="2458419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19" name="Shape 7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82828" y="1573476"/>
            <a:ext cx="2526749" cy="3237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4837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5" name="Shape 7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726" name="Shape 726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Another example:</a:t>
            </a:r>
          </a:p>
        </p:txBody>
      </p:sp>
      <p:pic>
        <p:nvPicPr>
          <p:cNvPr id="727" name="Shape 7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8" name="Shape 7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9" name="Shape 7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0" name="Shape 730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731" name="Shape 731"/>
          <p:cNvSpPr/>
          <p:nvPr/>
        </p:nvSpPr>
        <p:spPr>
          <a:xfrm>
            <a:off x="4134506" y="2047700"/>
            <a:ext cx="1297500" cy="714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2" name="Shape 732"/>
          <p:cNvSpPr/>
          <p:nvPr/>
        </p:nvSpPr>
        <p:spPr>
          <a:xfrm>
            <a:off x="267100" y="3792835"/>
            <a:ext cx="3994200" cy="6008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3" name="Shape 733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4" name="Shape 734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5" name="Shape 735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6" name="Shape 736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7" name="Shape 737"/>
          <p:cNvSpPr/>
          <p:nvPr/>
        </p:nvSpPr>
        <p:spPr>
          <a:xfrm>
            <a:off x="1610675" y="30871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8" name="Shape 738"/>
          <p:cNvSpPr/>
          <p:nvPr/>
        </p:nvSpPr>
        <p:spPr>
          <a:xfrm>
            <a:off x="2436300" y="2317000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9" name="Shape 739"/>
          <p:cNvSpPr/>
          <p:nvPr/>
        </p:nvSpPr>
        <p:spPr>
          <a:xfrm>
            <a:off x="2436300" y="1343584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0" name="Shape 740"/>
          <p:cNvSpPr/>
          <p:nvPr/>
        </p:nvSpPr>
        <p:spPr>
          <a:xfrm>
            <a:off x="3291675" y="18405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1" name="Shape 741"/>
          <p:cNvSpPr/>
          <p:nvPr/>
        </p:nvSpPr>
        <p:spPr>
          <a:xfrm>
            <a:off x="4188075" y="2458419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642425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" name="Shape 7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748" name="Shape 748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Another example:</a:t>
            </a:r>
          </a:p>
        </p:txBody>
      </p:sp>
      <p:pic>
        <p:nvPicPr>
          <p:cNvPr id="749" name="Shape 7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0" name="Shape 7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1" name="Shape 7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2" name="Shape 752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753" name="Shape 753"/>
          <p:cNvSpPr/>
          <p:nvPr/>
        </p:nvSpPr>
        <p:spPr>
          <a:xfrm>
            <a:off x="4134506" y="2047700"/>
            <a:ext cx="1297500" cy="714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4" name="Shape 754"/>
          <p:cNvSpPr/>
          <p:nvPr/>
        </p:nvSpPr>
        <p:spPr>
          <a:xfrm>
            <a:off x="267100" y="3792835"/>
            <a:ext cx="3994200" cy="6008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5" name="Shape 755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6" name="Shape 756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7" name="Shape 757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8" name="Shape 758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9" name="Shape 759"/>
          <p:cNvSpPr/>
          <p:nvPr/>
        </p:nvSpPr>
        <p:spPr>
          <a:xfrm>
            <a:off x="1610675" y="30871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0" name="Shape 760"/>
          <p:cNvSpPr/>
          <p:nvPr/>
        </p:nvSpPr>
        <p:spPr>
          <a:xfrm>
            <a:off x="2436300" y="2317000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1" name="Shape 761"/>
          <p:cNvSpPr/>
          <p:nvPr/>
        </p:nvSpPr>
        <p:spPr>
          <a:xfrm>
            <a:off x="2436300" y="1343584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2" name="Shape 762"/>
          <p:cNvSpPr/>
          <p:nvPr/>
        </p:nvSpPr>
        <p:spPr>
          <a:xfrm>
            <a:off x="3291675" y="18405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3" name="Shape 763"/>
          <p:cNvSpPr txBox="1"/>
          <p:nvPr/>
        </p:nvSpPr>
        <p:spPr>
          <a:xfrm>
            <a:off x="4070025" y="1584750"/>
            <a:ext cx="2455200" cy="290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(-1) * (-0.20) = 0.20</a:t>
            </a:r>
          </a:p>
        </p:txBody>
      </p:sp>
    </p:spTree>
    <p:extLst>
      <p:ext uri="{BB962C8B-B14F-4D97-AF65-F5344CB8AC3E}">
        <p14:creationId xmlns:p14="http://schemas.microsoft.com/office/powerpoint/2010/main" val="48414129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9" name="Shape 7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770" name="Shape 770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Another example:</a:t>
            </a:r>
          </a:p>
        </p:txBody>
      </p:sp>
      <p:pic>
        <p:nvPicPr>
          <p:cNvPr id="771" name="Shape 7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2" name="Shape 7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Shape 7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4" name="Shape 774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775" name="Shape 775"/>
          <p:cNvSpPr/>
          <p:nvPr/>
        </p:nvSpPr>
        <p:spPr>
          <a:xfrm>
            <a:off x="3283375" y="1571075"/>
            <a:ext cx="1209300" cy="12528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6" name="Shape 776"/>
          <p:cNvSpPr/>
          <p:nvPr/>
        </p:nvSpPr>
        <p:spPr>
          <a:xfrm>
            <a:off x="1340725" y="2744975"/>
            <a:ext cx="795300" cy="600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7" name="Shape 777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8" name="Shape 778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9" name="Shape 779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0" name="Shape 780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1" name="Shape 781"/>
          <p:cNvSpPr/>
          <p:nvPr/>
        </p:nvSpPr>
        <p:spPr>
          <a:xfrm>
            <a:off x="1610675" y="30871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2" name="Shape 782"/>
          <p:cNvSpPr/>
          <p:nvPr/>
        </p:nvSpPr>
        <p:spPr>
          <a:xfrm>
            <a:off x="2436300" y="2317000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3" name="Shape 783"/>
          <p:cNvSpPr/>
          <p:nvPr/>
        </p:nvSpPr>
        <p:spPr>
          <a:xfrm>
            <a:off x="2436300" y="1343584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4" name="Shape 784"/>
          <p:cNvSpPr/>
          <p:nvPr/>
        </p:nvSpPr>
        <p:spPr>
          <a:xfrm>
            <a:off x="3291675" y="18405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909732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0" name="Shape 7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791" name="Shape 791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Another example:</a:t>
            </a:r>
          </a:p>
        </p:txBody>
      </p:sp>
      <p:pic>
        <p:nvPicPr>
          <p:cNvPr id="792" name="Shape 7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3" name="Shape 7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4" name="Shape 79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5" name="Shape 795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796" name="Shape 796"/>
          <p:cNvSpPr/>
          <p:nvPr/>
        </p:nvSpPr>
        <p:spPr>
          <a:xfrm>
            <a:off x="3283375" y="1571075"/>
            <a:ext cx="1209300" cy="12528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7" name="Shape 797"/>
          <p:cNvSpPr txBox="1"/>
          <p:nvPr/>
        </p:nvSpPr>
        <p:spPr>
          <a:xfrm>
            <a:off x="4635699" y="1108625"/>
            <a:ext cx="4166378" cy="10308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/>
              <a:t>[local gradient] x [computed gradient]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FF0000"/>
                </a:solidFill>
              </a:rPr>
              <a:t>[1] x [0.2] = 0.2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FF0000"/>
                </a:solidFill>
              </a:rPr>
              <a:t>[1] x [0.2] = 0.2  (both inputs)</a:t>
            </a:r>
          </a:p>
        </p:txBody>
      </p:sp>
      <p:sp>
        <p:nvSpPr>
          <p:cNvPr id="798" name="Shape 798"/>
          <p:cNvSpPr/>
          <p:nvPr/>
        </p:nvSpPr>
        <p:spPr>
          <a:xfrm>
            <a:off x="1340725" y="2744975"/>
            <a:ext cx="795300" cy="600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9" name="Shape 799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0" name="Shape 800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1" name="Shape 801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2" name="Shape 802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3" name="Shape 803"/>
          <p:cNvSpPr/>
          <p:nvPr/>
        </p:nvSpPr>
        <p:spPr>
          <a:xfrm>
            <a:off x="2436300" y="2317000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4" name="Shape 804"/>
          <p:cNvSpPr/>
          <p:nvPr/>
        </p:nvSpPr>
        <p:spPr>
          <a:xfrm>
            <a:off x="2436300" y="1343584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999351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0" name="Shape 8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811" name="Shape 811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/>
              <a:t>Un alt exemplu:</a:t>
            </a:r>
          </a:p>
        </p:txBody>
      </p:sp>
      <p:pic>
        <p:nvPicPr>
          <p:cNvPr id="812" name="Shape 8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3" name="Shape 8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4" name="Shape 8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5" name="Shape 815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816" name="Shape 816"/>
          <p:cNvSpPr/>
          <p:nvPr/>
        </p:nvSpPr>
        <p:spPr>
          <a:xfrm>
            <a:off x="1340725" y="723750"/>
            <a:ext cx="1483799" cy="1041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7" name="Shape 817"/>
          <p:cNvSpPr/>
          <p:nvPr/>
        </p:nvSpPr>
        <p:spPr>
          <a:xfrm>
            <a:off x="1577325" y="10788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8" name="Shape 818"/>
          <p:cNvSpPr/>
          <p:nvPr/>
        </p:nvSpPr>
        <p:spPr>
          <a:xfrm>
            <a:off x="1577325" y="157347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9" name="Shape 819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0" name="Shape 820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317874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6" name="Shape 8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525" y="65025"/>
            <a:ext cx="30861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827" name="Shape 827"/>
          <p:cNvSpPr txBox="1"/>
          <p:nvPr/>
        </p:nvSpPr>
        <p:spPr>
          <a:xfrm>
            <a:off x="126800" y="117975"/>
            <a:ext cx="30860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/>
              <a:t>Un alt exemplu:</a:t>
            </a:r>
          </a:p>
        </p:txBody>
      </p:sp>
      <p:pic>
        <p:nvPicPr>
          <p:cNvPr id="828" name="Shape 8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25" y="858425"/>
            <a:ext cx="6587700" cy="23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Shape 8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025" y="3307025"/>
            <a:ext cx="4257106" cy="9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Shape 8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25" y="3307025"/>
            <a:ext cx="3994275" cy="996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31" name="Shape 831"/>
          <p:cNvCxnSpPr/>
          <p:nvPr/>
        </p:nvCxnSpPr>
        <p:spPr>
          <a:xfrm>
            <a:off x="4492575" y="3345150"/>
            <a:ext cx="0" cy="1041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832" name="Shape 832"/>
          <p:cNvSpPr/>
          <p:nvPr/>
        </p:nvSpPr>
        <p:spPr>
          <a:xfrm>
            <a:off x="1340725" y="723750"/>
            <a:ext cx="1483799" cy="1041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33" name="Shape 833"/>
          <p:cNvSpPr txBox="1"/>
          <p:nvPr/>
        </p:nvSpPr>
        <p:spPr>
          <a:xfrm>
            <a:off x="3940260" y="797596"/>
            <a:ext cx="4314739" cy="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/>
              <a:t>[local gradient] x [computed gradient]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FF0000"/>
                </a:solidFill>
              </a:rPr>
              <a:t>x0: [2] x [0.2] = 0.4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FF0000"/>
                </a:solidFill>
              </a:rPr>
              <a:t>w0: [-1] x [0.2] = -0.2</a:t>
            </a:r>
          </a:p>
        </p:txBody>
      </p:sp>
      <p:sp>
        <p:nvSpPr>
          <p:cNvPr id="834" name="Shape 834"/>
          <p:cNvSpPr/>
          <p:nvPr/>
        </p:nvSpPr>
        <p:spPr>
          <a:xfrm>
            <a:off x="1610675" y="257765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35" name="Shape 835"/>
          <p:cNvSpPr/>
          <p:nvPr/>
        </p:nvSpPr>
        <p:spPr>
          <a:xfrm>
            <a:off x="1577325" y="2068125"/>
            <a:ext cx="319800" cy="15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763851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3" name="Shape 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825" y="303325"/>
            <a:ext cx="3086100" cy="71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Shape 8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1050" y="350950"/>
            <a:ext cx="1581150" cy="619125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855" name="Shape 855"/>
          <p:cNvSpPr txBox="1"/>
          <p:nvPr/>
        </p:nvSpPr>
        <p:spPr>
          <a:xfrm>
            <a:off x="7008050" y="520750"/>
            <a:ext cx="20741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>
                <a:solidFill>
                  <a:srgbClr val="0000FF"/>
                </a:solidFill>
              </a:rPr>
              <a:t>sigmoid function</a:t>
            </a:r>
          </a:p>
        </p:txBody>
      </p:sp>
      <p:pic>
        <p:nvPicPr>
          <p:cNvPr id="856" name="Shape 8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025" y="1198025"/>
            <a:ext cx="7162800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Shape 8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13683" y="2075734"/>
            <a:ext cx="6600490" cy="2374165"/>
          </a:xfrm>
          <a:prstGeom prst="rect">
            <a:avLst/>
          </a:prstGeom>
          <a:noFill/>
          <a:ln>
            <a:noFill/>
          </a:ln>
        </p:spPr>
      </p:pic>
      <p:sp>
        <p:nvSpPr>
          <p:cNvPr id="858" name="Shape 858"/>
          <p:cNvSpPr/>
          <p:nvPr/>
        </p:nvSpPr>
        <p:spPr>
          <a:xfrm>
            <a:off x="4337223" y="3107250"/>
            <a:ext cx="3037225" cy="931499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9" name="Shape 859"/>
          <p:cNvSpPr txBox="1"/>
          <p:nvPr/>
        </p:nvSpPr>
        <p:spPr>
          <a:xfrm>
            <a:off x="4572000" y="3066600"/>
            <a:ext cx="2562848" cy="260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dirty="0">
                <a:solidFill>
                  <a:srgbClr val="0000FF"/>
                </a:solidFill>
              </a:rPr>
              <a:t>sigmoid gate</a:t>
            </a:r>
          </a:p>
        </p:txBody>
      </p:sp>
      <p:sp>
        <p:nvSpPr>
          <p:cNvPr id="860" name="Shape 860"/>
          <p:cNvSpPr txBox="1"/>
          <p:nvPr/>
        </p:nvSpPr>
        <p:spPr>
          <a:xfrm>
            <a:off x="4364895" y="4037387"/>
            <a:ext cx="26481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</a:rPr>
              <a:t>(0.73) * (1 - 0.73) = 0.2</a:t>
            </a:r>
          </a:p>
        </p:txBody>
      </p:sp>
      <p:cxnSp>
        <p:nvCxnSpPr>
          <p:cNvPr id="861" name="Shape 861"/>
          <p:cNvCxnSpPr/>
          <p:nvPr/>
        </p:nvCxnSpPr>
        <p:spPr>
          <a:xfrm flipH="1" flipV="1">
            <a:off x="4122602" y="3829537"/>
            <a:ext cx="252062" cy="41441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62" name="Shape 862"/>
          <p:cNvSpPr/>
          <p:nvPr/>
        </p:nvSpPr>
        <p:spPr>
          <a:xfrm>
            <a:off x="7394357" y="3444175"/>
            <a:ext cx="386700" cy="2204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254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" grpId="0"/>
      <p:bldP spid="862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Shape 868"/>
          <p:cNvSpPr txBox="1"/>
          <p:nvPr/>
        </p:nvSpPr>
        <p:spPr>
          <a:xfrm>
            <a:off x="2806775" y="247125"/>
            <a:ext cx="3830700" cy="49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Patterns in backward prop</a:t>
            </a:r>
          </a:p>
        </p:txBody>
      </p:sp>
      <p:pic>
        <p:nvPicPr>
          <p:cNvPr id="869" name="Shape 8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8950" y="1052675"/>
            <a:ext cx="5257800" cy="31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Shape 870"/>
          <p:cNvSpPr txBox="1"/>
          <p:nvPr/>
        </p:nvSpPr>
        <p:spPr>
          <a:xfrm>
            <a:off x="104022" y="1787458"/>
            <a:ext cx="3557100" cy="2185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add</a:t>
            </a:r>
            <a:r>
              <a:rPr lang="en" sz="1800" dirty="0"/>
              <a:t> gate: gradient distributor</a:t>
            </a:r>
            <a:endParaRPr lang="en-US" sz="1800" dirty="0"/>
          </a:p>
          <a:p>
            <a:pPr lvl="0" rtl="0">
              <a:spcBef>
                <a:spcPts val="0"/>
              </a:spcBef>
              <a:buNone/>
            </a:pPr>
            <a:endParaRPr lang="en" sz="1800" dirty="0"/>
          </a:p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max</a:t>
            </a:r>
            <a:r>
              <a:rPr lang="en" sz="1800" dirty="0"/>
              <a:t> gate: gradient router</a:t>
            </a:r>
          </a:p>
          <a:p>
            <a:pPr lvl="0" rtl="0">
              <a:spcBef>
                <a:spcPts val="0"/>
              </a:spcBef>
              <a:buNone/>
            </a:pPr>
            <a:endParaRPr lang="en-US" sz="1800" b="1" dirty="0"/>
          </a:p>
          <a:p>
            <a:pPr lvl="0" rtl="0">
              <a:spcBef>
                <a:spcPts val="0"/>
              </a:spcBef>
              <a:buNone/>
            </a:pPr>
            <a:r>
              <a:rPr lang="en" sz="1800" b="1" dirty="0"/>
              <a:t>mul</a:t>
            </a:r>
            <a:r>
              <a:rPr lang="en" sz="1800" dirty="0"/>
              <a:t> gate: gradient… “switcher”?</a:t>
            </a:r>
          </a:p>
        </p:txBody>
      </p:sp>
    </p:spTree>
    <p:extLst>
      <p:ext uri="{BB962C8B-B14F-4D97-AF65-F5344CB8AC3E}">
        <p14:creationId xmlns:p14="http://schemas.microsoft.com/office/powerpoint/2010/main" val="2794498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0" name="Shape 210"/>
          <p:cNvCxnSpPr/>
          <p:nvPr/>
        </p:nvCxnSpPr>
        <p:spPr>
          <a:xfrm>
            <a:off x="98375" y="4073775"/>
            <a:ext cx="53939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0996" y="1006538"/>
            <a:ext cx="1258543" cy="1258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9441" y="1006559"/>
            <a:ext cx="1211051" cy="121105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 txBox="1"/>
          <p:nvPr/>
        </p:nvSpPr>
        <p:spPr>
          <a:xfrm>
            <a:off x="272825" y="124025"/>
            <a:ext cx="74739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Suppose: 3 training examples, 3 classes.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With some W the scores                           are:</a:t>
            </a:r>
          </a:p>
        </p:txBody>
      </p:sp>
      <p:sp>
        <p:nvSpPr>
          <p:cNvPr id="216" name="Shape 216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217" name="Shape 217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218" name="Shape 218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219" name="Shape 219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220" name="Shape 220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221" name="Shape 221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sp>
        <p:nvSpPr>
          <p:cNvPr id="222" name="Shape 222"/>
          <p:cNvSpPr txBox="1"/>
          <p:nvPr/>
        </p:nvSpPr>
        <p:spPr>
          <a:xfrm>
            <a:off x="30995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4.9</a:t>
            </a:r>
          </a:p>
        </p:txBody>
      </p:sp>
      <p:sp>
        <p:nvSpPr>
          <p:cNvPr id="223" name="Shape 223"/>
          <p:cNvSpPr txBox="1"/>
          <p:nvPr/>
        </p:nvSpPr>
        <p:spPr>
          <a:xfrm>
            <a:off x="30995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1.3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x="3099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2.0</a:t>
            </a:r>
          </a:p>
        </p:txBody>
      </p:sp>
      <p:sp>
        <p:nvSpPr>
          <p:cNvPr id="225" name="Shape 225"/>
          <p:cNvSpPr txBox="1"/>
          <p:nvPr/>
        </p:nvSpPr>
        <p:spPr>
          <a:xfrm>
            <a:off x="43187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-3.1</a:t>
            </a:r>
          </a:p>
        </p:txBody>
      </p:sp>
      <p:sp>
        <p:nvSpPr>
          <p:cNvPr id="226" name="Shape 226"/>
          <p:cNvSpPr txBox="1"/>
          <p:nvPr/>
        </p:nvSpPr>
        <p:spPr>
          <a:xfrm>
            <a:off x="44711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2.5</a:t>
            </a:r>
          </a:p>
        </p:txBody>
      </p:sp>
      <p:sp>
        <p:nvSpPr>
          <p:cNvPr id="227" name="Shape 227"/>
          <p:cNvSpPr txBox="1"/>
          <p:nvPr/>
        </p:nvSpPr>
        <p:spPr>
          <a:xfrm>
            <a:off x="44711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2.2</a:t>
            </a:r>
          </a:p>
        </p:txBody>
      </p:sp>
      <p:pic>
        <p:nvPicPr>
          <p:cNvPr id="228" name="Shape 2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5800" y="479524"/>
            <a:ext cx="1449175" cy="30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9" name="Shape 229"/>
          <p:cNvCxnSpPr/>
          <p:nvPr/>
        </p:nvCxnSpPr>
        <p:spPr>
          <a:xfrm>
            <a:off x="5679900" y="124025"/>
            <a:ext cx="0" cy="4439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30" name="Shape 230"/>
          <p:cNvSpPr txBox="1"/>
          <p:nvPr/>
        </p:nvSpPr>
        <p:spPr>
          <a:xfrm>
            <a:off x="5903050" y="174575"/>
            <a:ext cx="3222600" cy="47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Multiclass SVM loss: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1" name="Shape 231"/>
              <p:cNvSpPr txBox="1"/>
              <p:nvPr/>
            </p:nvSpPr>
            <p:spPr>
              <a:xfrm>
                <a:off x="5921425" y="640150"/>
                <a:ext cx="3128100" cy="28952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r>
                  <a:rPr lang="ro-RO" dirty="0"/>
                  <a:t>Given an </a:t>
                </a:r>
                <a:r>
                  <a:rPr lang="ro-RO" dirty="0" err="1"/>
                  <a:t>example</a:t>
                </a:r>
                <a:r>
                  <a:rPr lang="ro-RO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o-RO" dirty="0"/>
                  <a:t>,</a:t>
                </a:r>
              </a:p>
              <a:p>
                <a:r>
                  <a:rPr lang="ro-RO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o-RO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o-RO" dirty="0"/>
                  <a:t>is the image and</a:t>
                </a:r>
              </a:p>
              <a:p>
                <a:r>
                  <a:rPr lang="ro-RO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o-RO" dirty="0"/>
                  <a:t>is the (integer) label,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r>
                  <a:rPr lang="en" dirty="0"/>
                  <a:t>and using the shorthand for the scores vector: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r>
                  <a:rPr lang="en" dirty="0"/>
                  <a:t>the SVM loss has the form: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231" name="Shape 2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1425" y="640150"/>
                <a:ext cx="3128100" cy="2895299"/>
              </a:xfrm>
              <a:prstGeom prst="rect">
                <a:avLst/>
              </a:prstGeom>
              <a:blipFill>
                <a:blip r:embed="rId7"/>
                <a:stretch>
                  <a:fillRect l="-40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6" name="Shape 23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48017" y="2746564"/>
            <a:ext cx="3316056" cy="3555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37" name="Shape 237"/>
          <p:cNvSpPr txBox="1"/>
          <p:nvPr/>
        </p:nvSpPr>
        <p:spPr>
          <a:xfrm>
            <a:off x="5812300" y="3099275"/>
            <a:ext cx="3128100" cy="108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= max(0, 1.3 - 4.9 + 1)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   +max(0, 2.0 - 4.9 + 1)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= max(0, -2.6) + max(0, -1.9)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= 0 + 0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= 0</a:t>
            </a:r>
          </a:p>
        </p:txBody>
      </p:sp>
      <p:sp>
        <p:nvSpPr>
          <p:cNvPr id="238" name="Shape 238"/>
          <p:cNvSpPr/>
          <p:nvPr/>
        </p:nvSpPr>
        <p:spPr>
          <a:xfrm>
            <a:off x="2837225" y="2400575"/>
            <a:ext cx="1155900" cy="21168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39" name="Shape 239"/>
          <p:cNvSpPr txBox="1"/>
          <p:nvPr/>
        </p:nvSpPr>
        <p:spPr>
          <a:xfrm>
            <a:off x="3229673" y="3964582"/>
            <a:ext cx="873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0000FF"/>
                </a:solidFill>
              </a:rPr>
              <a:t>0</a:t>
            </a:r>
          </a:p>
        </p:txBody>
      </p:sp>
      <p:sp>
        <p:nvSpPr>
          <p:cNvPr id="240" name="Shape 240"/>
          <p:cNvSpPr txBox="1"/>
          <p:nvPr/>
        </p:nvSpPr>
        <p:spPr>
          <a:xfrm>
            <a:off x="98375" y="4048425"/>
            <a:ext cx="12584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Losses:</a:t>
            </a:r>
          </a:p>
        </p:txBody>
      </p:sp>
      <p:sp>
        <p:nvSpPr>
          <p:cNvPr id="241" name="Shape 241"/>
          <p:cNvSpPr txBox="1"/>
          <p:nvPr/>
        </p:nvSpPr>
        <p:spPr>
          <a:xfrm>
            <a:off x="1705673" y="3964582"/>
            <a:ext cx="873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2.9</a:t>
            </a:r>
          </a:p>
        </p:txBody>
      </p:sp>
      <p:pic>
        <p:nvPicPr>
          <p:cNvPr id="33" name="Shape 169">
            <a:extLst>
              <a:ext uri="{FF2B5EF4-FFF2-40B4-BE49-F238E27FC236}">
                <a16:creationId xmlns:a16="http://schemas.microsoft.com/office/drawing/2014/main" id="{76C9219C-2BBC-3A4F-A67A-58E72C1597DE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05584" y="2083786"/>
            <a:ext cx="1142639" cy="2384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986382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Shape 876"/>
          <p:cNvSpPr txBox="1"/>
          <p:nvPr/>
        </p:nvSpPr>
        <p:spPr>
          <a:xfrm>
            <a:off x="381000" y="63375"/>
            <a:ext cx="8342923" cy="550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" sz="2400" dirty="0"/>
              <a:t>Gradients add at branches</a:t>
            </a:r>
          </a:p>
        </p:txBody>
      </p:sp>
      <p:sp>
        <p:nvSpPr>
          <p:cNvPr id="877" name="Shape 877"/>
          <p:cNvSpPr/>
          <p:nvPr/>
        </p:nvSpPr>
        <p:spPr>
          <a:xfrm>
            <a:off x="2909925" y="2178384"/>
            <a:ext cx="863099" cy="863099"/>
          </a:xfrm>
          <a:prstGeom prst="ellipse">
            <a:avLst/>
          </a:prstGeom>
          <a:solidFill>
            <a:srgbClr val="EFEFE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878" name="Shape 878"/>
          <p:cNvCxnSpPr/>
          <p:nvPr/>
        </p:nvCxnSpPr>
        <p:spPr>
          <a:xfrm rot="10800000" flipH="1">
            <a:off x="3750650" y="1627709"/>
            <a:ext cx="1577399" cy="833399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79" name="Shape 879"/>
          <p:cNvSpPr/>
          <p:nvPr/>
        </p:nvSpPr>
        <p:spPr>
          <a:xfrm>
            <a:off x="5328050" y="1199884"/>
            <a:ext cx="863099" cy="863099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880" name="Shape 880"/>
          <p:cNvCxnSpPr>
            <a:stCxn id="877" idx="5"/>
          </p:cNvCxnSpPr>
          <p:nvPr/>
        </p:nvCxnSpPr>
        <p:spPr>
          <a:xfrm>
            <a:off x="3646626" y="2915085"/>
            <a:ext cx="1703700" cy="840599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81" name="Shape 881"/>
          <p:cNvSpPr/>
          <p:nvPr/>
        </p:nvSpPr>
        <p:spPr>
          <a:xfrm>
            <a:off x="5350325" y="3368559"/>
            <a:ext cx="863099" cy="863099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882" name="Shape 882"/>
          <p:cNvCxnSpPr/>
          <p:nvPr/>
        </p:nvCxnSpPr>
        <p:spPr>
          <a:xfrm flipH="1">
            <a:off x="3906825" y="1813734"/>
            <a:ext cx="1458299" cy="75149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83" name="Shape 883"/>
          <p:cNvCxnSpPr>
            <a:stCxn id="881" idx="1"/>
          </p:cNvCxnSpPr>
          <p:nvPr/>
        </p:nvCxnSpPr>
        <p:spPr>
          <a:xfrm rot="10800000">
            <a:off x="3899623" y="2795957"/>
            <a:ext cx="1577100" cy="6990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84" name="Shape 884"/>
          <p:cNvCxnSpPr>
            <a:cxnSpLocks/>
          </p:cNvCxnSpPr>
          <p:nvPr/>
        </p:nvCxnSpPr>
        <p:spPr>
          <a:xfrm flipV="1">
            <a:off x="6168725" y="860391"/>
            <a:ext cx="1197775" cy="60371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85" name="Shape 885"/>
          <p:cNvCxnSpPr>
            <a:cxnSpLocks/>
          </p:cNvCxnSpPr>
          <p:nvPr/>
        </p:nvCxnSpPr>
        <p:spPr>
          <a:xfrm>
            <a:off x="6161300" y="1798934"/>
            <a:ext cx="1205200" cy="52062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86" name="Shape 886"/>
          <p:cNvCxnSpPr>
            <a:cxnSpLocks/>
          </p:cNvCxnSpPr>
          <p:nvPr/>
        </p:nvCxnSpPr>
        <p:spPr>
          <a:xfrm flipV="1">
            <a:off x="6183600" y="3041483"/>
            <a:ext cx="1182900" cy="55575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87" name="Shape 887"/>
          <p:cNvCxnSpPr>
            <a:cxnSpLocks/>
            <a:stCxn id="881" idx="5"/>
          </p:cNvCxnSpPr>
          <p:nvPr/>
        </p:nvCxnSpPr>
        <p:spPr>
          <a:xfrm>
            <a:off x="6087026" y="4105260"/>
            <a:ext cx="1279474" cy="56732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88" name="Shape 888"/>
          <p:cNvCxnSpPr>
            <a:endCxn id="877" idx="2"/>
          </p:cNvCxnSpPr>
          <p:nvPr/>
        </p:nvCxnSpPr>
        <p:spPr>
          <a:xfrm>
            <a:off x="1771425" y="2609933"/>
            <a:ext cx="113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89" name="Shape 889"/>
          <p:cNvSpPr txBox="1"/>
          <p:nvPr/>
        </p:nvSpPr>
        <p:spPr>
          <a:xfrm>
            <a:off x="3961025" y="2397989"/>
            <a:ext cx="394500" cy="40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29021544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Shape 923"/>
          <p:cNvSpPr txBox="1"/>
          <p:nvPr/>
        </p:nvSpPr>
        <p:spPr>
          <a:xfrm>
            <a:off x="230587" y="39072"/>
            <a:ext cx="8652139" cy="590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sz="2800" dirty="0"/>
              <a:t>F</a:t>
            </a:r>
            <a:r>
              <a:rPr lang="en" sz="2800" dirty="0" err="1"/>
              <a:t>orward</a:t>
            </a:r>
            <a:r>
              <a:rPr lang="en" sz="2800" dirty="0"/>
              <a:t>/backward</a:t>
            </a:r>
            <a:r>
              <a:rPr lang="en-US" sz="2800" dirty="0"/>
              <a:t> propagation for </a:t>
            </a:r>
            <a:r>
              <a:rPr lang="en-US" sz="2800" b="1" dirty="0" err="1"/>
              <a:t>mul</a:t>
            </a:r>
            <a:r>
              <a:rPr lang="en-US" sz="2800" dirty="0"/>
              <a:t> gate </a:t>
            </a:r>
            <a:r>
              <a:rPr lang="en" sz="2800" dirty="0"/>
              <a:t>(</a:t>
            </a:r>
            <a:r>
              <a:rPr lang="en" sz="2800" dirty="0">
                <a:solidFill>
                  <a:schemeClr val="tx1"/>
                </a:solidFill>
              </a:rPr>
              <a:t>Python</a:t>
            </a:r>
            <a:r>
              <a:rPr lang="en" sz="2800" dirty="0"/>
              <a:t>)</a:t>
            </a:r>
          </a:p>
        </p:txBody>
      </p:sp>
      <p:sp>
        <p:nvSpPr>
          <p:cNvPr id="924" name="Shape 924"/>
          <p:cNvSpPr txBox="1"/>
          <p:nvPr/>
        </p:nvSpPr>
        <p:spPr>
          <a:xfrm>
            <a:off x="5652301" y="1016008"/>
            <a:ext cx="2955736" cy="49912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(x, y, z are scalars)</a:t>
            </a:r>
          </a:p>
        </p:txBody>
      </p:sp>
      <p:sp>
        <p:nvSpPr>
          <p:cNvPr id="925" name="Shape 925"/>
          <p:cNvSpPr/>
          <p:nvPr/>
        </p:nvSpPr>
        <p:spPr>
          <a:xfrm>
            <a:off x="3944703" y="1085186"/>
            <a:ext cx="548699" cy="548699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182880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*</a:t>
            </a:r>
          </a:p>
        </p:txBody>
      </p:sp>
      <p:cxnSp>
        <p:nvCxnSpPr>
          <p:cNvPr id="926" name="Shape 926"/>
          <p:cNvCxnSpPr>
            <a:endCxn id="925" idx="1"/>
          </p:cNvCxnSpPr>
          <p:nvPr/>
        </p:nvCxnSpPr>
        <p:spPr>
          <a:xfrm>
            <a:off x="3596358" y="843341"/>
            <a:ext cx="428699" cy="32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27" name="Shape 927"/>
          <p:cNvCxnSpPr>
            <a:endCxn id="925" idx="3"/>
          </p:cNvCxnSpPr>
          <p:nvPr/>
        </p:nvCxnSpPr>
        <p:spPr>
          <a:xfrm rot="10800000" flipH="1">
            <a:off x="3525258" y="1553530"/>
            <a:ext cx="499799" cy="29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28" name="Shape 928"/>
          <p:cNvCxnSpPr>
            <a:stCxn id="925" idx="6"/>
          </p:cNvCxnSpPr>
          <p:nvPr/>
        </p:nvCxnSpPr>
        <p:spPr>
          <a:xfrm>
            <a:off x="4493402" y="1359535"/>
            <a:ext cx="610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29" name="Shape 929"/>
          <p:cNvSpPr txBox="1"/>
          <p:nvPr/>
        </p:nvSpPr>
        <p:spPr>
          <a:xfrm>
            <a:off x="3648722" y="445522"/>
            <a:ext cx="334200" cy="2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x</a:t>
            </a:r>
          </a:p>
        </p:txBody>
      </p:sp>
      <p:sp>
        <p:nvSpPr>
          <p:cNvPr id="930" name="Shape 930"/>
          <p:cNvSpPr txBox="1"/>
          <p:nvPr/>
        </p:nvSpPr>
        <p:spPr>
          <a:xfrm>
            <a:off x="3645409" y="1606547"/>
            <a:ext cx="334200" cy="2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y</a:t>
            </a:r>
          </a:p>
        </p:txBody>
      </p:sp>
      <p:sp>
        <p:nvSpPr>
          <p:cNvPr id="931" name="Shape 931"/>
          <p:cNvSpPr txBox="1"/>
          <p:nvPr/>
        </p:nvSpPr>
        <p:spPr>
          <a:xfrm>
            <a:off x="4685965" y="866548"/>
            <a:ext cx="241800" cy="2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z</a:t>
            </a:r>
          </a:p>
        </p:txBody>
      </p:sp>
      <p:sp>
        <p:nvSpPr>
          <p:cNvPr id="14" name="Shape 924"/>
          <p:cNvSpPr txBox="1"/>
          <p:nvPr/>
        </p:nvSpPr>
        <p:spPr>
          <a:xfrm>
            <a:off x="272199" y="1326782"/>
            <a:ext cx="8791903" cy="36210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200" dirty="0">
                <a:solidFill>
                  <a:srgbClr val="0000FF"/>
                </a:solidFill>
                <a:latin typeface="Courier"/>
                <a:cs typeface="Courier"/>
              </a:rPr>
              <a:t>def</a:t>
            </a:r>
            <a:r>
              <a:rPr lang="en" sz="2200" dirty="0">
                <a:latin typeface="Courier"/>
                <a:cs typeface="Courier"/>
              </a:rPr>
              <a:t> forward(</a:t>
            </a:r>
            <a:r>
              <a:rPr lang="en" sz="2200" dirty="0" err="1">
                <a:latin typeface="Courier"/>
                <a:cs typeface="Courier"/>
              </a:rPr>
              <a:t>x,y</a:t>
            </a:r>
            <a:r>
              <a:rPr lang="en" sz="2200" dirty="0">
                <a:latin typeface="Courier"/>
                <a:cs typeface="Courier"/>
              </a:rPr>
              <a:t>):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200" dirty="0">
                <a:latin typeface="Courier"/>
                <a:cs typeface="Courier"/>
              </a:rPr>
              <a:t>    z = x * y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200" dirty="0">
                <a:latin typeface="Courier"/>
                <a:cs typeface="Courier"/>
              </a:rPr>
              <a:t>    </a:t>
            </a:r>
            <a:r>
              <a:rPr lang="en" sz="2200" dirty="0" err="1">
                <a:latin typeface="Courier"/>
                <a:cs typeface="Courier"/>
              </a:rPr>
              <a:t>layer.input</a:t>
            </a:r>
            <a:r>
              <a:rPr lang="en" sz="2200" dirty="0">
                <a:latin typeface="Courier"/>
                <a:cs typeface="Courier"/>
              </a:rPr>
              <a:t> = [x, y]</a:t>
            </a:r>
            <a:r>
              <a:rPr lang="en-US" sz="2200" dirty="0">
                <a:latin typeface="Courier"/>
                <a:cs typeface="Courier"/>
              </a:rPr>
              <a:t> </a:t>
            </a:r>
            <a:r>
              <a:rPr lang="en-US" sz="2200" dirty="0">
                <a:solidFill>
                  <a:srgbClr val="008000"/>
                </a:solidFill>
                <a:latin typeface="Courier"/>
                <a:cs typeface="Courier"/>
              </a:rPr>
              <a:t># for backward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solidFill>
                  <a:srgbClr val="0000FF"/>
                </a:solidFill>
                <a:latin typeface="Courier"/>
                <a:cs typeface="Courier"/>
              </a:rPr>
              <a:t>    return </a:t>
            </a:r>
            <a:r>
              <a:rPr lang="en-US" sz="2200" dirty="0">
                <a:solidFill>
                  <a:schemeClr val="tx1"/>
                </a:solidFill>
                <a:latin typeface="Courier"/>
                <a:cs typeface="Courier"/>
              </a:rPr>
              <a:t>z</a:t>
            </a:r>
          </a:p>
          <a:p>
            <a:pPr lvl="0" rtl="0">
              <a:spcBef>
                <a:spcPts val="0"/>
              </a:spcBef>
              <a:buNone/>
            </a:pPr>
            <a:endParaRPr lang="en-US" sz="2200" dirty="0">
              <a:solidFill>
                <a:srgbClr val="0000FF"/>
              </a:solidFill>
              <a:latin typeface="Courier"/>
              <a:cs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solidFill>
                  <a:srgbClr val="0000FF"/>
                </a:solidFill>
                <a:latin typeface="Courier"/>
                <a:cs typeface="Courier"/>
              </a:rPr>
              <a:t>def</a:t>
            </a:r>
            <a:r>
              <a:rPr lang="en-US" sz="2200" dirty="0">
                <a:latin typeface="Courier"/>
                <a:cs typeface="Courier"/>
              </a:rPr>
              <a:t> backward(</a:t>
            </a:r>
            <a:r>
              <a:rPr lang="en-US" sz="2200" dirty="0" err="1">
                <a:latin typeface="Courier"/>
                <a:cs typeface="Courier"/>
              </a:rPr>
              <a:t>dz</a:t>
            </a:r>
            <a:r>
              <a:rPr lang="en-US" sz="2200" dirty="0">
                <a:latin typeface="Courier"/>
                <a:cs typeface="Courier"/>
              </a:rPr>
              <a:t>):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Courier"/>
                <a:cs typeface="Courier"/>
              </a:rPr>
              <a:t>    dx = </a:t>
            </a:r>
            <a:r>
              <a:rPr lang="en-US" sz="2200" dirty="0" err="1">
                <a:latin typeface="Courier"/>
                <a:cs typeface="Courier"/>
              </a:rPr>
              <a:t>layer.input</a:t>
            </a:r>
            <a:r>
              <a:rPr lang="en-US" sz="2200" dirty="0">
                <a:latin typeface="Courier"/>
                <a:cs typeface="Courier"/>
              </a:rPr>
              <a:t>[1] * </a:t>
            </a:r>
            <a:r>
              <a:rPr lang="en-US" sz="2200" dirty="0" err="1">
                <a:latin typeface="Courier"/>
                <a:cs typeface="Courier"/>
              </a:rPr>
              <a:t>dz</a:t>
            </a:r>
            <a:r>
              <a:rPr lang="en-US" sz="2200" dirty="0">
                <a:latin typeface="Courier"/>
                <a:cs typeface="Courier"/>
              </a:rPr>
              <a:t> </a:t>
            </a:r>
            <a:r>
              <a:rPr lang="en-US" sz="2200" dirty="0">
                <a:solidFill>
                  <a:srgbClr val="008000"/>
                </a:solidFill>
                <a:latin typeface="Courier"/>
                <a:cs typeface="Courier"/>
              </a:rPr>
              <a:t># </a:t>
            </a:r>
            <a:r>
              <a:rPr lang="en-US" sz="2200" dirty="0" err="1">
                <a:solidFill>
                  <a:srgbClr val="008000"/>
                </a:solidFill>
                <a:latin typeface="Courier"/>
                <a:cs typeface="Courier"/>
              </a:rPr>
              <a:t>dz</a:t>
            </a:r>
            <a:r>
              <a:rPr lang="en-US" sz="2200" dirty="0">
                <a:solidFill>
                  <a:srgbClr val="008000"/>
                </a:solidFill>
                <a:latin typeface="Courier"/>
                <a:cs typeface="Courier"/>
              </a:rPr>
              <a:t>/dx * dL/</a:t>
            </a:r>
            <a:r>
              <a:rPr lang="en-US" sz="2200" dirty="0" err="1">
                <a:solidFill>
                  <a:srgbClr val="008000"/>
                </a:solidFill>
                <a:latin typeface="Courier"/>
                <a:cs typeface="Courier"/>
              </a:rPr>
              <a:t>dz</a:t>
            </a:r>
            <a:endParaRPr lang="en-US" sz="2200" dirty="0">
              <a:solidFill>
                <a:srgbClr val="008000"/>
              </a:solidFill>
              <a:latin typeface="Courier"/>
              <a:cs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Courier"/>
                <a:cs typeface="Courier"/>
              </a:rPr>
              <a:t>    </a:t>
            </a:r>
            <a:r>
              <a:rPr lang="en-US" sz="2200" dirty="0" err="1">
                <a:latin typeface="Courier"/>
                <a:cs typeface="Courier"/>
              </a:rPr>
              <a:t>dy</a:t>
            </a:r>
            <a:r>
              <a:rPr lang="en-US" sz="2200" dirty="0">
                <a:latin typeface="Courier"/>
                <a:cs typeface="Courier"/>
              </a:rPr>
              <a:t> = </a:t>
            </a:r>
            <a:r>
              <a:rPr lang="en-US" sz="2200" dirty="0" err="1">
                <a:latin typeface="Courier"/>
                <a:cs typeface="Courier"/>
              </a:rPr>
              <a:t>layer.input</a:t>
            </a:r>
            <a:r>
              <a:rPr lang="en-US" sz="2200" dirty="0">
                <a:latin typeface="Courier"/>
                <a:cs typeface="Courier"/>
              </a:rPr>
              <a:t>[0] * </a:t>
            </a:r>
            <a:r>
              <a:rPr lang="en-US" sz="2200" dirty="0" err="1">
                <a:latin typeface="Courier"/>
                <a:cs typeface="Courier"/>
              </a:rPr>
              <a:t>dz</a:t>
            </a:r>
            <a:r>
              <a:rPr lang="en-US" sz="2200" dirty="0">
                <a:latin typeface="Courier"/>
                <a:cs typeface="Courier"/>
              </a:rPr>
              <a:t> </a:t>
            </a:r>
            <a:r>
              <a:rPr lang="en-US" sz="2200" dirty="0">
                <a:solidFill>
                  <a:srgbClr val="008000"/>
                </a:solidFill>
                <a:latin typeface="Courier"/>
                <a:cs typeface="Courier"/>
              </a:rPr>
              <a:t># </a:t>
            </a:r>
            <a:r>
              <a:rPr lang="en-US" sz="2200" dirty="0" err="1">
                <a:solidFill>
                  <a:srgbClr val="008000"/>
                </a:solidFill>
                <a:latin typeface="Courier"/>
                <a:cs typeface="Courier"/>
              </a:rPr>
              <a:t>dz</a:t>
            </a:r>
            <a:r>
              <a:rPr lang="en-US" sz="2200" dirty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2200" dirty="0" err="1">
                <a:solidFill>
                  <a:srgbClr val="008000"/>
                </a:solidFill>
                <a:latin typeface="Courier"/>
                <a:cs typeface="Courier"/>
              </a:rPr>
              <a:t>dy</a:t>
            </a:r>
            <a:r>
              <a:rPr lang="en-US" sz="2200" dirty="0">
                <a:solidFill>
                  <a:srgbClr val="008000"/>
                </a:solidFill>
                <a:latin typeface="Courier"/>
                <a:cs typeface="Courier"/>
              </a:rPr>
              <a:t> * dL/</a:t>
            </a:r>
            <a:r>
              <a:rPr lang="en-US" sz="2200" dirty="0" err="1">
                <a:solidFill>
                  <a:srgbClr val="008000"/>
                </a:solidFill>
                <a:latin typeface="Courier"/>
                <a:cs typeface="Courier"/>
              </a:rPr>
              <a:t>dz</a:t>
            </a:r>
            <a:endParaRPr lang="en-US" sz="2200" dirty="0">
              <a:solidFill>
                <a:srgbClr val="008000"/>
              </a:solidFill>
              <a:latin typeface="Courier"/>
              <a:cs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solidFill>
                  <a:srgbClr val="0000FF"/>
                </a:solidFill>
                <a:latin typeface="Courier"/>
                <a:cs typeface="Courier"/>
              </a:rPr>
              <a:t>    return </a:t>
            </a:r>
            <a:r>
              <a:rPr lang="en-US" sz="2200" dirty="0">
                <a:solidFill>
                  <a:schemeClr val="tx1"/>
                </a:solidFill>
                <a:latin typeface="Courier"/>
                <a:cs typeface="Courier"/>
              </a:rPr>
              <a:t>[dx, </a:t>
            </a:r>
            <a:r>
              <a:rPr lang="en-US" sz="2200" dirty="0" err="1">
                <a:solidFill>
                  <a:schemeClr val="tx1"/>
                </a:solidFill>
                <a:latin typeface="Courier"/>
                <a:cs typeface="Courier"/>
              </a:rPr>
              <a:t>dy</a:t>
            </a:r>
            <a:r>
              <a:rPr lang="en-US" sz="2200" dirty="0">
                <a:solidFill>
                  <a:schemeClr val="tx1"/>
                </a:solidFill>
                <a:latin typeface="Courier"/>
                <a:cs typeface="Courier"/>
              </a:rPr>
              <a:t>]</a:t>
            </a:r>
            <a:endParaRPr lang="en" sz="2200" dirty="0">
              <a:solidFill>
                <a:schemeClr val="tx1"/>
              </a:solidFill>
              <a:latin typeface="Courier"/>
              <a:cs typeface="Courier"/>
            </a:endParaRPr>
          </a:p>
          <a:p>
            <a:pPr lvl="0" rtl="0">
              <a:spcBef>
                <a:spcPts val="0"/>
              </a:spcBef>
              <a:buNone/>
            </a:pPr>
            <a:endParaRPr lang="en" sz="2200" dirty="0"/>
          </a:p>
        </p:txBody>
      </p:sp>
      <p:pic>
        <p:nvPicPr>
          <p:cNvPr id="15" name="Shape 9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1344" y="4384871"/>
            <a:ext cx="514350" cy="6667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16" name="Shape 917"/>
          <p:cNvCxnSpPr>
            <a:cxnSpLocks/>
          </p:cNvCxnSpPr>
          <p:nvPr/>
        </p:nvCxnSpPr>
        <p:spPr>
          <a:xfrm flipH="1" flipV="1">
            <a:off x="2577364" y="4430789"/>
            <a:ext cx="1157741" cy="371507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22" name="Shape 9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1794" y="2493266"/>
            <a:ext cx="466725" cy="67627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23" name="Shape 917"/>
          <p:cNvCxnSpPr/>
          <p:nvPr/>
        </p:nvCxnSpPr>
        <p:spPr>
          <a:xfrm flipH="1">
            <a:off x="2787212" y="2831404"/>
            <a:ext cx="738046" cy="319906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228601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Shape 999"/>
          <p:cNvSpPr txBox="1"/>
          <p:nvPr/>
        </p:nvSpPr>
        <p:spPr>
          <a:xfrm>
            <a:off x="146101" y="48751"/>
            <a:ext cx="4766100" cy="49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Gradients for vectorial code</a:t>
            </a:r>
          </a:p>
        </p:txBody>
      </p:sp>
      <p:sp>
        <p:nvSpPr>
          <p:cNvPr id="1000" name="Shape 1000"/>
          <p:cNvSpPr/>
          <p:nvPr/>
        </p:nvSpPr>
        <p:spPr>
          <a:xfrm>
            <a:off x="2976200" y="1235251"/>
            <a:ext cx="3494699" cy="3494699"/>
          </a:xfrm>
          <a:prstGeom prst="ellipse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/>
              <a:t>f</a:t>
            </a:r>
          </a:p>
        </p:txBody>
      </p:sp>
      <p:cxnSp>
        <p:nvCxnSpPr>
          <p:cNvPr id="1001" name="Shape 1001"/>
          <p:cNvCxnSpPr/>
          <p:nvPr/>
        </p:nvCxnSpPr>
        <p:spPr>
          <a:xfrm rot="10800000" flipH="1">
            <a:off x="702175" y="3716676"/>
            <a:ext cx="2409900" cy="813899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02" name="Shape 1002"/>
          <p:cNvCxnSpPr/>
          <p:nvPr/>
        </p:nvCxnSpPr>
        <p:spPr>
          <a:xfrm>
            <a:off x="989425" y="1211276"/>
            <a:ext cx="2194200" cy="933599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03" name="Shape 1003"/>
          <p:cNvCxnSpPr>
            <a:stCxn id="1000" idx="6"/>
          </p:cNvCxnSpPr>
          <p:nvPr/>
        </p:nvCxnSpPr>
        <p:spPr>
          <a:xfrm>
            <a:off x="6470899" y="2982600"/>
            <a:ext cx="2274300" cy="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1004" name="Shape 10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0512" y="973601"/>
            <a:ext cx="352425" cy="3048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005" name="Shape 10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62" y="3801526"/>
            <a:ext cx="295275" cy="36195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006" name="Shape 10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45937" y="2499201"/>
            <a:ext cx="352425" cy="3048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007" name="Shape 100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98762" y="2030938"/>
            <a:ext cx="485775" cy="63817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008" name="Shape 100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98762" y="3233538"/>
            <a:ext cx="409575" cy="70485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009" name="Shape 1009"/>
          <p:cNvSpPr txBox="1"/>
          <p:nvPr/>
        </p:nvSpPr>
        <p:spPr>
          <a:xfrm>
            <a:off x="3945275" y="1634176"/>
            <a:ext cx="2114400" cy="57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>
                <a:solidFill>
                  <a:srgbClr val="FF0000"/>
                </a:solidFill>
              </a:rPr>
              <a:t>“local gradient”</a:t>
            </a:r>
          </a:p>
        </p:txBody>
      </p:sp>
      <p:cxnSp>
        <p:nvCxnSpPr>
          <p:cNvPr id="1010" name="Shape 1010"/>
          <p:cNvCxnSpPr>
            <a:endCxn id="1007" idx="3"/>
          </p:cNvCxnSpPr>
          <p:nvPr/>
        </p:nvCxnSpPr>
        <p:spPr>
          <a:xfrm flipH="1">
            <a:off x="3884537" y="1868826"/>
            <a:ext cx="3097800" cy="48120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11" name="Shape 1011"/>
          <p:cNvSpPr txBox="1"/>
          <p:nvPr/>
        </p:nvSpPr>
        <p:spPr>
          <a:xfrm>
            <a:off x="6310922" y="619421"/>
            <a:ext cx="2833078" cy="12494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>
                <a:solidFill>
                  <a:srgbClr val="0000FF"/>
                </a:solidFill>
              </a:rPr>
              <a:t>This is now the </a:t>
            </a:r>
            <a:r>
              <a:rPr lang="en" sz="1800" b="1" dirty="0">
                <a:solidFill>
                  <a:srgbClr val="0000FF"/>
                </a:solidFill>
              </a:rPr>
              <a:t>Jacobian matrix</a:t>
            </a:r>
            <a:r>
              <a:rPr lang="en" sz="1800" dirty="0">
                <a:solidFill>
                  <a:srgbClr val="0000FF"/>
                </a:solidFill>
              </a:rPr>
              <a:t> (derivative of each element of z </a:t>
            </a:r>
            <a:r>
              <a:rPr lang="en" sz="1800" dirty="0" err="1">
                <a:solidFill>
                  <a:srgbClr val="0000FF"/>
                </a:solidFill>
              </a:rPr>
              <a:t>w.r.t.</a:t>
            </a:r>
            <a:r>
              <a:rPr lang="en" sz="1800" dirty="0">
                <a:solidFill>
                  <a:srgbClr val="0000FF"/>
                </a:solidFill>
              </a:rPr>
              <a:t> each element of x)</a:t>
            </a:r>
          </a:p>
        </p:txBody>
      </p:sp>
      <p:sp>
        <p:nvSpPr>
          <p:cNvPr id="1012" name="Shape 1012"/>
          <p:cNvSpPr txBox="1"/>
          <p:nvPr/>
        </p:nvSpPr>
        <p:spPr>
          <a:xfrm>
            <a:off x="3398761" y="619421"/>
            <a:ext cx="2912161" cy="48642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1800" dirty="0">
                <a:solidFill>
                  <a:srgbClr val="0000FF"/>
                </a:solidFill>
              </a:rPr>
              <a:t>(x, y, z are now vectors)</a:t>
            </a:r>
          </a:p>
        </p:txBody>
      </p:sp>
      <p:pic>
        <p:nvPicPr>
          <p:cNvPr id="1013" name="Shape 10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64987" y="3143288"/>
            <a:ext cx="514350" cy="67627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014" name="Shape 1014"/>
          <p:cNvSpPr txBox="1"/>
          <p:nvPr/>
        </p:nvSpPr>
        <p:spPr>
          <a:xfrm>
            <a:off x="6661547" y="3927600"/>
            <a:ext cx="2472684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>
                <a:solidFill>
                  <a:srgbClr val="FF0000"/>
                </a:solidFill>
              </a:rPr>
              <a:t>gradients</a:t>
            </a:r>
          </a:p>
        </p:txBody>
      </p:sp>
      <p:pic>
        <p:nvPicPr>
          <p:cNvPr id="1015" name="Shape 10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459743">
            <a:off x="854575" y="1867163"/>
            <a:ext cx="2019300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6" name="Shape 1016"/>
          <p:cNvSpPr/>
          <p:nvPr/>
        </p:nvSpPr>
        <p:spPr>
          <a:xfrm rot="1438381">
            <a:off x="895171" y="1599080"/>
            <a:ext cx="590335" cy="63809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017" name="Shape 1017"/>
          <p:cNvCxnSpPr/>
          <p:nvPr/>
        </p:nvCxnSpPr>
        <p:spPr>
          <a:xfrm rot="10800000">
            <a:off x="948800" y="1349025"/>
            <a:ext cx="2147099" cy="947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31600458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Shape 1044"/>
          <p:cNvSpPr txBox="1"/>
          <p:nvPr/>
        </p:nvSpPr>
        <p:spPr>
          <a:xfrm>
            <a:off x="504850" y="163550"/>
            <a:ext cx="7266900" cy="56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Vectorized operations</a:t>
            </a:r>
          </a:p>
        </p:txBody>
      </p:sp>
      <p:sp>
        <p:nvSpPr>
          <p:cNvPr id="1045" name="Shape 1045"/>
          <p:cNvSpPr/>
          <p:nvPr/>
        </p:nvSpPr>
        <p:spPr>
          <a:xfrm>
            <a:off x="3191725" y="1140775"/>
            <a:ext cx="2040599" cy="29010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200"/>
              <a:t>f(x) = max(0,x)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2200" i="1"/>
              <a:t>(elementwise)</a:t>
            </a:r>
          </a:p>
        </p:txBody>
      </p:sp>
      <p:cxnSp>
        <p:nvCxnSpPr>
          <p:cNvPr id="1046" name="Shape 1046"/>
          <p:cNvCxnSpPr/>
          <p:nvPr/>
        </p:nvCxnSpPr>
        <p:spPr>
          <a:xfrm>
            <a:off x="2516250" y="2193200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47" name="Shape 1047"/>
          <p:cNvCxnSpPr/>
          <p:nvPr/>
        </p:nvCxnSpPr>
        <p:spPr>
          <a:xfrm>
            <a:off x="2516250" y="2352725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48" name="Shape 1048"/>
          <p:cNvCxnSpPr/>
          <p:nvPr/>
        </p:nvCxnSpPr>
        <p:spPr>
          <a:xfrm>
            <a:off x="2516250" y="2469575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49" name="Shape 1049"/>
          <p:cNvCxnSpPr/>
          <p:nvPr/>
        </p:nvCxnSpPr>
        <p:spPr>
          <a:xfrm>
            <a:off x="2516250" y="2602641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50" name="Shape 1050"/>
          <p:cNvCxnSpPr/>
          <p:nvPr/>
        </p:nvCxnSpPr>
        <p:spPr>
          <a:xfrm>
            <a:off x="2516250" y="2762166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51" name="Shape 1051"/>
          <p:cNvCxnSpPr/>
          <p:nvPr/>
        </p:nvCxnSpPr>
        <p:spPr>
          <a:xfrm>
            <a:off x="2516250" y="2879016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52" name="Shape 1052"/>
          <p:cNvSpPr txBox="1"/>
          <p:nvPr/>
        </p:nvSpPr>
        <p:spPr>
          <a:xfrm>
            <a:off x="705000" y="2153500"/>
            <a:ext cx="2430599" cy="468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/>
              <a:t>4096-d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input vector</a:t>
            </a:r>
          </a:p>
        </p:txBody>
      </p:sp>
      <p:cxnSp>
        <p:nvCxnSpPr>
          <p:cNvPr id="1053" name="Shape 1053"/>
          <p:cNvCxnSpPr/>
          <p:nvPr/>
        </p:nvCxnSpPr>
        <p:spPr>
          <a:xfrm>
            <a:off x="5233023" y="2193200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54" name="Shape 1054"/>
          <p:cNvCxnSpPr/>
          <p:nvPr/>
        </p:nvCxnSpPr>
        <p:spPr>
          <a:xfrm>
            <a:off x="5233023" y="2352725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55" name="Shape 1055"/>
          <p:cNvCxnSpPr/>
          <p:nvPr/>
        </p:nvCxnSpPr>
        <p:spPr>
          <a:xfrm>
            <a:off x="5233023" y="2469575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56" name="Shape 1056"/>
          <p:cNvCxnSpPr/>
          <p:nvPr/>
        </p:nvCxnSpPr>
        <p:spPr>
          <a:xfrm>
            <a:off x="5233023" y="2602641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57" name="Shape 1057"/>
          <p:cNvCxnSpPr/>
          <p:nvPr/>
        </p:nvCxnSpPr>
        <p:spPr>
          <a:xfrm>
            <a:off x="5233023" y="2762166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58" name="Shape 1058"/>
          <p:cNvCxnSpPr/>
          <p:nvPr/>
        </p:nvCxnSpPr>
        <p:spPr>
          <a:xfrm>
            <a:off x="5233023" y="2879016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59" name="Shape 1059"/>
          <p:cNvSpPr txBox="1"/>
          <p:nvPr/>
        </p:nvSpPr>
        <p:spPr>
          <a:xfrm>
            <a:off x="6292850" y="2153500"/>
            <a:ext cx="1887300" cy="468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/>
              <a:t>4096-d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output vector</a:t>
            </a:r>
          </a:p>
        </p:txBody>
      </p:sp>
      <p:sp>
        <p:nvSpPr>
          <p:cNvPr id="1060" name="Shape 1060"/>
          <p:cNvSpPr txBox="1"/>
          <p:nvPr/>
        </p:nvSpPr>
        <p:spPr>
          <a:xfrm>
            <a:off x="327075" y="3019225"/>
            <a:ext cx="2559899" cy="115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FF"/>
                </a:solidFill>
              </a:rPr>
              <a:t>Q: what is the size of the Jacobian matrix?</a:t>
            </a:r>
          </a:p>
          <a:p>
            <a:r>
              <a:rPr lang="en" sz="2400" dirty="0">
                <a:solidFill>
                  <a:srgbClr val="0000FF"/>
                </a:solidFill>
              </a:rPr>
              <a:t>[4096 x 4096]</a:t>
            </a:r>
          </a:p>
          <a:p>
            <a:pPr lvl="0" rtl="0">
              <a:spcBef>
                <a:spcPts val="0"/>
              </a:spcBef>
              <a:buNone/>
            </a:pPr>
            <a:endParaRPr lang="en" sz="2400" dirty="0">
              <a:solidFill>
                <a:srgbClr val="0000FF"/>
              </a:solidFill>
            </a:endParaRPr>
          </a:p>
        </p:txBody>
      </p:sp>
      <p:pic>
        <p:nvPicPr>
          <p:cNvPr id="1061" name="Shape 10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8437" y="106662"/>
            <a:ext cx="2047875" cy="79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2" name="Shape 1062"/>
          <p:cNvSpPr/>
          <p:nvPr/>
        </p:nvSpPr>
        <p:spPr>
          <a:xfrm>
            <a:off x="7394850" y="78225"/>
            <a:ext cx="467700" cy="790500"/>
          </a:xfrm>
          <a:prstGeom prst="rect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3" name="Shape 1063"/>
          <p:cNvSpPr txBox="1"/>
          <p:nvPr/>
        </p:nvSpPr>
        <p:spPr>
          <a:xfrm>
            <a:off x="7167325" y="945700"/>
            <a:ext cx="1823400" cy="468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Jacobian matrix</a:t>
            </a:r>
          </a:p>
        </p:txBody>
      </p:sp>
    </p:spTree>
    <p:extLst>
      <p:ext uri="{BB962C8B-B14F-4D97-AF65-F5344CB8AC3E}">
        <p14:creationId xmlns:p14="http://schemas.microsoft.com/office/powerpoint/2010/main" val="349224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2" grpId="0" animBg="1"/>
      <p:bldP spid="1063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Shape 1096"/>
          <p:cNvSpPr/>
          <p:nvPr/>
        </p:nvSpPr>
        <p:spPr>
          <a:xfrm>
            <a:off x="3191725" y="1140775"/>
            <a:ext cx="2040599" cy="29010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/>
              <a:t>max(0,x)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2200"/>
              <a:t>(elementwise)</a:t>
            </a:r>
          </a:p>
        </p:txBody>
      </p:sp>
      <p:cxnSp>
        <p:nvCxnSpPr>
          <p:cNvPr id="1097" name="Shape 1097"/>
          <p:cNvCxnSpPr/>
          <p:nvPr/>
        </p:nvCxnSpPr>
        <p:spPr>
          <a:xfrm>
            <a:off x="2516250" y="2193200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98" name="Shape 1098"/>
          <p:cNvCxnSpPr/>
          <p:nvPr/>
        </p:nvCxnSpPr>
        <p:spPr>
          <a:xfrm>
            <a:off x="2516250" y="2352725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99" name="Shape 1099"/>
          <p:cNvCxnSpPr/>
          <p:nvPr/>
        </p:nvCxnSpPr>
        <p:spPr>
          <a:xfrm>
            <a:off x="2516250" y="2469575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0" name="Shape 1100"/>
          <p:cNvCxnSpPr/>
          <p:nvPr/>
        </p:nvCxnSpPr>
        <p:spPr>
          <a:xfrm>
            <a:off x="2516250" y="2602641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1" name="Shape 1101"/>
          <p:cNvCxnSpPr/>
          <p:nvPr/>
        </p:nvCxnSpPr>
        <p:spPr>
          <a:xfrm>
            <a:off x="2516250" y="2762166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2" name="Shape 1102"/>
          <p:cNvCxnSpPr/>
          <p:nvPr/>
        </p:nvCxnSpPr>
        <p:spPr>
          <a:xfrm>
            <a:off x="2516250" y="2879016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03" name="Shape 1103"/>
          <p:cNvSpPr txBox="1"/>
          <p:nvPr/>
        </p:nvSpPr>
        <p:spPr>
          <a:xfrm>
            <a:off x="705000" y="2153500"/>
            <a:ext cx="2430599" cy="468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/>
              <a:t>100 4096-d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input vectors</a:t>
            </a:r>
          </a:p>
        </p:txBody>
      </p:sp>
      <p:cxnSp>
        <p:nvCxnSpPr>
          <p:cNvPr id="1104" name="Shape 1104"/>
          <p:cNvCxnSpPr/>
          <p:nvPr/>
        </p:nvCxnSpPr>
        <p:spPr>
          <a:xfrm>
            <a:off x="5233023" y="2193200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5" name="Shape 1105"/>
          <p:cNvCxnSpPr/>
          <p:nvPr/>
        </p:nvCxnSpPr>
        <p:spPr>
          <a:xfrm>
            <a:off x="5233023" y="2352725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6" name="Shape 1106"/>
          <p:cNvCxnSpPr/>
          <p:nvPr/>
        </p:nvCxnSpPr>
        <p:spPr>
          <a:xfrm>
            <a:off x="5233023" y="2469575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7" name="Shape 1107"/>
          <p:cNvCxnSpPr/>
          <p:nvPr/>
        </p:nvCxnSpPr>
        <p:spPr>
          <a:xfrm>
            <a:off x="5233023" y="2602641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8" name="Shape 1108"/>
          <p:cNvCxnSpPr/>
          <p:nvPr/>
        </p:nvCxnSpPr>
        <p:spPr>
          <a:xfrm>
            <a:off x="5233023" y="2762166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9" name="Shape 1109"/>
          <p:cNvCxnSpPr/>
          <p:nvPr/>
        </p:nvCxnSpPr>
        <p:spPr>
          <a:xfrm>
            <a:off x="5233023" y="2879016"/>
            <a:ext cx="6755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10" name="Shape 1110"/>
          <p:cNvSpPr txBox="1"/>
          <p:nvPr/>
        </p:nvSpPr>
        <p:spPr>
          <a:xfrm>
            <a:off x="6292850" y="2153500"/>
            <a:ext cx="1887300" cy="468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/>
              <a:t>100 4096-d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output vectors</a:t>
            </a:r>
          </a:p>
        </p:txBody>
      </p:sp>
      <p:sp>
        <p:nvSpPr>
          <p:cNvPr id="1111" name="Shape 1111"/>
          <p:cNvSpPr txBox="1"/>
          <p:nvPr/>
        </p:nvSpPr>
        <p:spPr>
          <a:xfrm>
            <a:off x="504850" y="163550"/>
            <a:ext cx="7266900" cy="56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Vectorized operations</a:t>
            </a:r>
          </a:p>
        </p:txBody>
      </p:sp>
      <p:sp>
        <p:nvSpPr>
          <p:cNvPr id="1112" name="Shape 1112"/>
          <p:cNvSpPr txBox="1"/>
          <p:nvPr/>
        </p:nvSpPr>
        <p:spPr>
          <a:xfrm>
            <a:off x="145175" y="1061475"/>
            <a:ext cx="2970300" cy="65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In practice we process an entire minibatch (e.g. 100) of examples at one time:</a:t>
            </a:r>
          </a:p>
        </p:txBody>
      </p:sp>
      <p:sp>
        <p:nvSpPr>
          <p:cNvPr id="1113" name="Shape 1113"/>
          <p:cNvSpPr txBox="1"/>
          <p:nvPr/>
        </p:nvSpPr>
        <p:spPr>
          <a:xfrm>
            <a:off x="355525" y="3270800"/>
            <a:ext cx="2510100" cy="118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14" name="Shape 1114"/>
          <p:cNvSpPr txBox="1"/>
          <p:nvPr/>
        </p:nvSpPr>
        <p:spPr>
          <a:xfrm>
            <a:off x="5278950" y="3465112"/>
            <a:ext cx="3860999" cy="65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i.e. the Jacobian would technically be a 100 x [4096 x 4096] matrix</a:t>
            </a:r>
          </a:p>
        </p:txBody>
      </p:sp>
      <p:sp>
        <p:nvSpPr>
          <p:cNvPr id="1115" name="Shape 1115"/>
          <p:cNvSpPr/>
          <p:nvPr/>
        </p:nvSpPr>
        <p:spPr>
          <a:xfrm>
            <a:off x="3191725" y="1140775"/>
            <a:ext cx="2040599" cy="29010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200"/>
              <a:t>f(x) = max(0,x)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2200" i="1"/>
              <a:t>(elementwise)</a:t>
            </a:r>
          </a:p>
        </p:txBody>
      </p:sp>
    </p:spTree>
    <p:extLst>
      <p:ext uri="{BB962C8B-B14F-4D97-AF65-F5344CB8AC3E}">
        <p14:creationId xmlns:p14="http://schemas.microsoft.com/office/powerpoint/2010/main" val="337539654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Shape 1135"/>
          <p:cNvSpPr txBox="1"/>
          <p:nvPr/>
        </p:nvSpPr>
        <p:spPr>
          <a:xfrm>
            <a:off x="497700" y="281390"/>
            <a:ext cx="8148600" cy="4363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/>
              <a:t>Summary so far</a:t>
            </a:r>
          </a:p>
          <a:p>
            <a:pPr lvl="0" rtl="0">
              <a:spcBef>
                <a:spcPts val="0"/>
              </a:spcBef>
              <a:buNone/>
            </a:pPr>
            <a:endParaRPr sz="3600" dirty="0"/>
          </a:p>
          <a:p>
            <a:pPr marL="457200" lvl="0" indent="-3429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" sz="1800" dirty="0"/>
              <a:t>Neural nets will be very large: no hope of writing down gradient formula by hand for all parameters</a:t>
            </a:r>
          </a:p>
          <a:p>
            <a:pPr marL="457200" lvl="0" indent="-3429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" sz="1800" b="1" dirty="0"/>
              <a:t>Backpropagation</a:t>
            </a:r>
            <a:r>
              <a:rPr lang="en" sz="1800" dirty="0"/>
              <a:t> = recursive application of the chain rule along a computational graph to compute the gradients of all inputs / parameters / intermediates</a:t>
            </a:r>
          </a:p>
          <a:p>
            <a:pPr marL="457200" lvl="0" indent="-3429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" sz="1800" dirty="0"/>
              <a:t>Implementations maintain a graph structure, where the nodes implement the </a:t>
            </a:r>
            <a:r>
              <a:rPr lang="en" sz="1800" b="1" dirty="0"/>
              <a:t>forward</a:t>
            </a:r>
            <a:r>
              <a:rPr lang="en" sz="1800" dirty="0"/>
              <a:t>() / </a:t>
            </a:r>
            <a:r>
              <a:rPr lang="en" sz="1800" b="1" dirty="0"/>
              <a:t>backward</a:t>
            </a:r>
            <a:r>
              <a:rPr lang="en" sz="1800" dirty="0"/>
              <a:t>() API</a:t>
            </a:r>
          </a:p>
          <a:p>
            <a:pPr marL="457200" lvl="0" indent="-3429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" sz="1800" b="1" dirty="0"/>
              <a:t>Forward</a:t>
            </a:r>
            <a:r>
              <a:rPr lang="en" sz="1800" dirty="0"/>
              <a:t>: compute result of an operation and save any intermediates needed for gradient computation in memory</a:t>
            </a:r>
          </a:p>
          <a:p>
            <a:pPr marL="457200" lvl="0" indent="-342900" rtl="0">
              <a:spcBef>
                <a:spcPts val="0"/>
              </a:spcBef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dk1"/>
                </a:solidFill>
              </a:rPr>
              <a:t>Backward</a:t>
            </a:r>
            <a:r>
              <a:rPr lang="en" sz="1800" dirty="0">
                <a:solidFill>
                  <a:schemeClr val="dk1"/>
                </a:solidFill>
              </a:rPr>
              <a:t>: apply the chain rule to compute the gradient of the loss function with respect to the inputs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67962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1" name="Shape 1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6101" y="384826"/>
            <a:ext cx="5831799" cy="4373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966862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Shape 1165"/>
          <p:cNvSpPr txBox="1"/>
          <p:nvPr/>
        </p:nvSpPr>
        <p:spPr>
          <a:xfrm>
            <a:off x="561725" y="327075"/>
            <a:ext cx="6648900" cy="76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Neural Network: </a:t>
            </a:r>
            <a:r>
              <a:rPr lang="en" sz="2400"/>
              <a:t>without the brain stuff</a:t>
            </a:r>
          </a:p>
        </p:txBody>
      </p:sp>
      <p:pic>
        <p:nvPicPr>
          <p:cNvPr id="1166" name="Shape 1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1408" y="1504475"/>
            <a:ext cx="1649166" cy="4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7" name="Shape 1167"/>
          <p:cNvSpPr txBox="1"/>
          <p:nvPr/>
        </p:nvSpPr>
        <p:spPr>
          <a:xfrm>
            <a:off x="575950" y="1465825"/>
            <a:ext cx="47711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(</a:t>
            </a:r>
            <a:r>
              <a:rPr lang="en" sz="2400" b="1"/>
              <a:t>Before</a:t>
            </a:r>
            <a:r>
              <a:rPr lang="en" sz="2400"/>
              <a:t>) Linear score function:</a:t>
            </a:r>
          </a:p>
        </p:txBody>
      </p:sp>
      <p:sp>
        <p:nvSpPr>
          <p:cNvPr id="1168" name="Shape 1168"/>
          <p:cNvSpPr txBox="1"/>
          <p:nvPr/>
        </p:nvSpPr>
        <p:spPr>
          <a:xfrm>
            <a:off x="650150" y="2118925"/>
            <a:ext cx="47711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(</a:t>
            </a:r>
            <a:r>
              <a:rPr lang="en" sz="2400" b="1"/>
              <a:t>Now</a:t>
            </a:r>
            <a:r>
              <a:rPr lang="en" sz="2400"/>
              <a:t>) 2-layer Neural Network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      </a:t>
            </a:r>
          </a:p>
        </p:txBody>
      </p:sp>
      <p:pic>
        <p:nvPicPr>
          <p:cNvPr id="1169" name="Shape 11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8325" y="2100150"/>
            <a:ext cx="3554875" cy="4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0" name="Shape 1170"/>
          <p:cNvSpPr/>
          <p:nvPr/>
        </p:nvSpPr>
        <p:spPr>
          <a:xfrm>
            <a:off x="3093050" y="2851250"/>
            <a:ext cx="448199" cy="14567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x</a:t>
            </a:r>
          </a:p>
        </p:txBody>
      </p:sp>
      <p:sp>
        <p:nvSpPr>
          <p:cNvPr id="1171" name="Shape 1171"/>
          <p:cNvSpPr/>
          <p:nvPr/>
        </p:nvSpPr>
        <p:spPr>
          <a:xfrm>
            <a:off x="4441253" y="3187415"/>
            <a:ext cx="448199" cy="8564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h</a:t>
            </a:r>
          </a:p>
        </p:txBody>
      </p:sp>
      <p:cxnSp>
        <p:nvCxnSpPr>
          <p:cNvPr id="1172" name="Shape 1172"/>
          <p:cNvCxnSpPr/>
          <p:nvPr/>
        </p:nvCxnSpPr>
        <p:spPr>
          <a:xfrm rot="10800000" flipH="1">
            <a:off x="3541278" y="4043924"/>
            <a:ext cx="904499" cy="27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173" name="Shape 1173"/>
          <p:cNvCxnSpPr/>
          <p:nvPr/>
        </p:nvCxnSpPr>
        <p:spPr>
          <a:xfrm>
            <a:off x="3541278" y="2859242"/>
            <a:ext cx="912599" cy="328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74" name="Shape 1174"/>
          <p:cNvSpPr txBox="1"/>
          <p:nvPr/>
        </p:nvSpPr>
        <p:spPr>
          <a:xfrm>
            <a:off x="3669383" y="3358157"/>
            <a:ext cx="840600" cy="44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W1</a:t>
            </a:r>
          </a:p>
        </p:txBody>
      </p:sp>
      <p:sp>
        <p:nvSpPr>
          <p:cNvPr id="1175" name="Shape 1175"/>
          <p:cNvSpPr/>
          <p:nvPr/>
        </p:nvSpPr>
        <p:spPr>
          <a:xfrm>
            <a:off x="5853480" y="3376872"/>
            <a:ext cx="448199" cy="47759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s</a:t>
            </a:r>
          </a:p>
        </p:txBody>
      </p:sp>
      <p:cxnSp>
        <p:nvCxnSpPr>
          <p:cNvPr id="1176" name="Shape 1176"/>
          <p:cNvCxnSpPr/>
          <p:nvPr/>
        </p:nvCxnSpPr>
        <p:spPr>
          <a:xfrm>
            <a:off x="4869978" y="3187415"/>
            <a:ext cx="1000499" cy="2003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177" name="Shape 1177"/>
          <p:cNvCxnSpPr/>
          <p:nvPr/>
        </p:nvCxnSpPr>
        <p:spPr>
          <a:xfrm rot="10800000" flipH="1">
            <a:off x="4885991" y="3843484"/>
            <a:ext cx="968699" cy="2003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78" name="Shape 1178"/>
          <p:cNvSpPr txBox="1"/>
          <p:nvPr/>
        </p:nvSpPr>
        <p:spPr>
          <a:xfrm>
            <a:off x="5043834" y="3364346"/>
            <a:ext cx="840600" cy="44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W2</a:t>
            </a:r>
          </a:p>
        </p:txBody>
      </p:sp>
      <p:sp>
        <p:nvSpPr>
          <p:cNvPr id="1179" name="Shape 1179"/>
          <p:cNvSpPr txBox="1"/>
          <p:nvPr/>
        </p:nvSpPr>
        <p:spPr>
          <a:xfrm>
            <a:off x="2368350" y="4027575"/>
            <a:ext cx="1088099" cy="44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3072</a:t>
            </a:r>
          </a:p>
        </p:txBody>
      </p:sp>
      <p:sp>
        <p:nvSpPr>
          <p:cNvPr id="1180" name="Shape 1180"/>
          <p:cNvSpPr txBox="1"/>
          <p:nvPr/>
        </p:nvSpPr>
        <p:spPr>
          <a:xfrm>
            <a:off x="4340800" y="4027575"/>
            <a:ext cx="1088099" cy="44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100</a:t>
            </a:r>
          </a:p>
        </p:txBody>
      </p:sp>
      <p:sp>
        <p:nvSpPr>
          <p:cNvPr id="1181" name="Shape 1181"/>
          <p:cNvSpPr txBox="1"/>
          <p:nvPr/>
        </p:nvSpPr>
        <p:spPr>
          <a:xfrm>
            <a:off x="5874250" y="3958425"/>
            <a:ext cx="1088099" cy="443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9200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8" grpId="0"/>
      <p:bldP spid="1170" grpId="0" animBg="1"/>
      <p:bldP spid="1171" grpId="0" animBg="1"/>
      <p:bldP spid="1174" grpId="0"/>
      <p:bldP spid="1175" grpId="0" animBg="1"/>
      <p:bldP spid="1178" grpId="0"/>
      <p:bldP spid="1179" grpId="0"/>
      <p:bldP spid="1180" grpId="0"/>
      <p:bldP spid="1181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Shape 1210"/>
          <p:cNvSpPr txBox="1"/>
          <p:nvPr/>
        </p:nvSpPr>
        <p:spPr>
          <a:xfrm>
            <a:off x="561725" y="327075"/>
            <a:ext cx="6648900" cy="76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Neural Network: </a:t>
            </a:r>
            <a:r>
              <a:rPr lang="en" sz="2400"/>
              <a:t>without the brain stuff</a:t>
            </a:r>
          </a:p>
        </p:txBody>
      </p:sp>
      <p:pic>
        <p:nvPicPr>
          <p:cNvPr id="1211" name="Shape 1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1408" y="1504475"/>
            <a:ext cx="1649166" cy="4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2" name="Shape 1212"/>
          <p:cNvSpPr txBox="1"/>
          <p:nvPr/>
        </p:nvSpPr>
        <p:spPr>
          <a:xfrm>
            <a:off x="575950" y="1465825"/>
            <a:ext cx="47711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(</a:t>
            </a:r>
            <a:r>
              <a:rPr lang="en" sz="2400" b="1"/>
              <a:t>Before</a:t>
            </a:r>
            <a:r>
              <a:rPr lang="en" sz="2400"/>
              <a:t>) Linear score function:</a:t>
            </a:r>
          </a:p>
        </p:txBody>
      </p:sp>
      <p:sp>
        <p:nvSpPr>
          <p:cNvPr id="1213" name="Shape 1213"/>
          <p:cNvSpPr txBox="1"/>
          <p:nvPr/>
        </p:nvSpPr>
        <p:spPr>
          <a:xfrm>
            <a:off x="650150" y="2271325"/>
            <a:ext cx="47711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(</a:t>
            </a:r>
            <a:r>
              <a:rPr lang="en" sz="2400" b="1" dirty="0"/>
              <a:t>Now</a:t>
            </a:r>
            <a:r>
              <a:rPr lang="en" sz="2400" dirty="0"/>
              <a:t>) 2-layer Neural Network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      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or 3-layer Neural Network</a:t>
            </a:r>
          </a:p>
        </p:txBody>
      </p:sp>
      <p:pic>
        <p:nvPicPr>
          <p:cNvPr id="1214" name="Shape 12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8325" y="2252550"/>
            <a:ext cx="3554875" cy="49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5" name="Shape 12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48941" y="3570540"/>
            <a:ext cx="5424259" cy="494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336022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Shape 1222"/>
          <p:cNvSpPr txBox="1"/>
          <p:nvPr/>
        </p:nvSpPr>
        <p:spPr>
          <a:xfrm>
            <a:off x="296717" y="116574"/>
            <a:ext cx="8589300" cy="6258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sz="2000" dirty="0"/>
              <a:t>T</a:t>
            </a:r>
            <a:r>
              <a:rPr lang="en" sz="2000" dirty="0"/>
              <a:t>raining a 2-layer Neural Network needs ~11 lines</a:t>
            </a:r>
            <a:r>
              <a:rPr lang="en-US" sz="2000" dirty="0"/>
              <a:t> </a:t>
            </a:r>
            <a:r>
              <a:rPr lang="en" sz="2000" dirty="0"/>
              <a:t>(Python)</a:t>
            </a:r>
          </a:p>
        </p:txBody>
      </p:sp>
      <p:sp>
        <p:nvSpPr>
          <p:cNvPr id="1223" name="Shape 1223"/>
          <p:cNvSpPr txBox="1"/>
          <p:nvPr/>
        </p:nvSpPr>
        <p:spPr>
          <a:xfrm>
            <a:off x="345576" y="742461"/>
            <a:ext cx="7019728" cy="42707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mr-IN">
                <a:latin typeface="Courier"/>
                <a:cs typeface="Courier"/>
              </a:rPr>
              <a:t>X = </a:t>
            </a:r>
            <a:r>
              <a:rPr lang="ro-RO" err="1">
                <a:latin typeface="Courier"/>
                <a:cs typeface="Courier"/>
              </a:rPr>
              <a:t>np.array</a:t>
            </a:r>
            <a:r>
              <a:rPr lang="ro-RO">
                <a:latin typeface="Courier"/>
                <a:cs typeface="Courier"/>
              </a:rPr>
              <a:t>([</a:t>
            </a:r>
            <a:r>
              <a:rPr lang="mr-IN">
                <a:latin typeface="Courier"/>
                <a:cs typeface="Courier"/>
              </a:rPr>
              <a:t>[0,0,1</a:t>
            </a:r>
            <a:r>
              <a:rPr lang="ro-RO">
                <a:latin typeface="Courier"/>
                <a:cs typeface="Courier"/>
              </a:rPr>
              <a:t>],[</a:t>
            </a:r>
            <a:r>
              <a:rPr lang="mr-IN">
                <a:latin typeface="Courier"/>
                <a:cs typeface="Courier"/>
              </a:rPr>
              <a:t>0,1,1</a:t>
            </a:r>
            <a:r>
              <a:rPr lang="en-US">
                <a:latin typeface="Courier"/>
                <a:cs typeface="Courier"/>
              </a:rPr>
              <a:t>],[</a:t>
            </a:r>
            <a:r>
              <a:rPr lang="mr-IN">
                <a:latin typeface="Courier"/>
                <a:cs typeface="Courier"/>
              </a:rPr>
              <a:t>1,0,1</a:t>
            </a:r>
            <a:r>
              <a:rPr lang="en-US">
                <a:latin typeface="Courier"/>
                <a:cs typeface="Courier"/>
              </a:rPr>
              <a:t>],[</a:t>
            </a:r>
            <a:r>
              <a:rPr lang="mr-IN">
                <a:latin typeface="Courier"/>
                <a:cs typeface="Courier"/>
              </a:rPr>
              <a:t>1,1,1]</a:t>
            </a:r>
            <a:r>
              <a:rPr lang="en-US">
                <a:latin typeface="Courier"/>
                <a:cs typeface="Courier"/>
              </a:rPr>
              <a:t>])</a:t>
            </a:r>
            <a:endParaRPr lang="mr-IN">
              <a:latin typeface="Courier"/>
              <a:cs typeface="Courier"/>
            </a:endParaRPr>
          </a:p>
          <a:p>
            <a:pPr lvl="0"/>
            <a:r>
              <a:rPr lang="mr-IN">
                <a:latin typeface="Courier"/>
                <a:cs typeface="Courier"/>
              </a:rPr>
              <a:t>Y = </a:t>
            </a:r>
            <a:r>
              <a:rPr lang="en-US" err="1">
                <a:latin typeface="Courier"/>
                <a:cs typeface="Courier"/>
              </a:rPr>
              <a:t>np.array</a:t>
            </a:r>
            <a:r>
              <a:rPr lang="en-US">
                <a:latin typeface="Courier"/>
                <a:cs typeface="Courier"/>
              </a:rPr>
              <a:t>([</a:t>
            </a:r>
            <a:r>
              <a:rPr lang="mr-IN">
                <a:latin typeface="Courier"/>
                <a:cs typeface="Courier"/>
              </a:rPr>
              <a:t>[0</a:t>
            </a:r>
            <a:r>
              <a:rPr lang="en-US">
                <a:latin typeface="Courier"/>
                <a:cs typeface="Courier"/>
              </a:rPr>
              <a:t>,</a:t>
            </a:r>
            <a:r>
              <a:rPr lang="mr-IN">
                <a:latin typeface="Courier"/>
                <a:cs typeface="Courier"/>
              </a:rPr>
              <a:t>1</a:t>
            </a:r>
            <a:r>
              <a:rPr lang="en-US">
                <a:latin typeface="Courier"/>
                <a:cs typeface="Courier"/>
              </a:rPr>
              <a:t>,</a:t>
            </a:r>
            <a:r>
              <a:rPr lang="mr-IN">
                <a:latin typeface="Courier"/>
                <a:cs typeface="Courier"/>
              </a:rPr>
              <a:t>1</a:t>
            </a:r>
            <a:r>
              <a:rPr lang="en-US">
                <a:latin typeface="Courier"/>
                <a:cs typeface="Courier"/>
              </a:rPr>
              <a:t>,</a:t>
            </a:r>
            <a:r>
              <a:rPr lang="mr-IN">
                <a:latin typeface="Courier"/>
                <a:cs typeface="Courier"/>
              </a:rPr>
              <a:t>0]</a:t>
            </a:r>
            <a:r>
              <a:rPr lang="en-US">
                <a:latin typeface="Courier"/>
                <a:cs typeface="Courier"/>
              </a:rPr>
              <a:t>]).T</a:t>
            </a:r>
            <a:endParaRPr lang="mr-IN">
              <a:latin typeface="Courier"/>
              <a:cs typeface="Courier"/>
            </a:endParaRPr>
          </a:p>
          <a:p>
            <a:pPr lvl="0"/>
            <a:endParaRPr lang="mr-IN">
              <a:latin typeface="Courier"/>
              <a:cs typeface="Courier"/>
            </a:endParaRPr>
          </a:p>
          <a:p>
            <a:pPr lvl="0"/>
            <a:r>
              <a:rPr lang="mr-IN">
                <a:latin typeface="Courier"/>
                <a:cs typeface="Courier"/>
              </a:rPr>
              <a:t>W0 = 2 * </a:t>
            </a:r>
            <a:r>
              <a:rPr lang="en-US">
                <a:latin typeface="Courier"/>
                <a:cs typeface="Courier"/>
              </a:rPr>
              <a:t>np.</a:t>
            </a:r>
            <a:r>
              <a:rPr lang="mr-IN" err="1">
                <a:latin typeface="Courier"/>
                <a:cs typeface="Courier"/>
              </a:rPr>
              <a:t>rand</a:t>
            </a:r>
            <a:r>
              <a:rPr lang="en-US" err="1">
                <a:latin typeface="Courier"/>
                <a:cs typeface="Courier"/>
              </a:rPr>
              <a:t>om.random</a:t>
            </a:r>
            <a:r>
              <a:rPr lang="en-US">
                <a:latin typeface="Courier"/>
                <a:cs typeface="Courier"/>
              </a:rPr>
              <a:t>(</a:t>
            </a:r>
            <a:r>
              <a:rPr lang="mr-IN">
                <a:latin typeface="Courier"/>
                <a:cs typeface="Courier"/>
              </a:rPr>
              <a:t>(3,4)</a:t>
            </a:r>
            <a:r>
              <a:rPr lang="en-US">
                <a:latin typeface="Courier"/>
                <a:cs typeface="Courier"/>
              </a:rPr>
              <a:t>)</a:t>
            </a:r>
            <a:r>
              <a:rPr lang="mr-IN">
                <a:latin typeface="Courier"/>
                <a:cs typeface="Courier"/>
              </a:rPr>
              <a:t> - 1</a:t>
            </a:r>
          </a:p>
          <a:p>
            <a:pPr lvl="0"/>
            <a:r>
              <a:rPr lang="mr-IN">
                <a:latin typeface="Courier"/>
                <a:cs typeface="Courier"/>
              </a:rPr>
              <a:t>W1 = 2 * </a:t>
            </a:r>
            <a:r>
              <a:rPr lang="en-US">
                <a:latin typeface="Courier"/>
                <a:cs typeface="Courier"/>
              </a:rPr>
              <a:t>np.</a:t>
            </a:r>
            <a:r>
              <a:rPr lang="mr-IN" err="1">
                <a:latin typeface="Courier"/>
                <a:cs typeface="Courier"/>
              </a:rPr>
              <a:t>rand</a:t>
            </a:r>
            <a:r>
              <a:rPr lang="en-US" err="1">
                <a:latin typeface="Courier"/>
                <a:cs typeface="Courier"/>
              </a:rPr>
              <a:t>om.random</a:t>
            </a:r>
            <a:r>
              <a:rPr lang="en-US">
                <a:latin typeface="Courier"/>
                <a:cs typeface="Courier"/>
              </a:rPr>
              <a:t>(</a:t>
            </a:r>
            <a:r>
              <a:rPr lang="mr-IN">
                <a:latin typeface="Courier"/>
                <a:cs typeface="Courier"/>
              </a:rPr>
              <a:t>(4,1)</a:t>
            </a:r>
            <a:r>
              <a:rPr lang="en-US">
                <a:latin typeface="Courier"/>
                <a:cs typeface="Courier"/>
              </a:rPr>
              <a:t>)</a:t>
            </a:r>
            <a:r>
              <a:rPr lang="mr-IN">
                <a:latin typeface="Courier"/>
                <a:cs typeface="Courier"/>
              </a:rPr>
              <a:t> - 1</a:t>
            </a:r>
          </a:p>
          <a:p>
            <a:pPr lvl="0"/>
            <a:endParaRPr lang="mr-IN">
              <a:latin typeface="Courier"/>
              <a:cs typeface="Courier"/>
            </a:endParaRPr>
          </a:p>
          <a:p>
            <a:pPr lvl="0"/>
            <a:r>
              <a:rPr lang="mr-IN">
                <a:solidFill>
                  <a:srgbClr val="0000FF"/>
                </a:solidFill>
                <a:latin typeface="Courier"/>
                <a:cs typeface="Courier"/>
              </a:rPr>
              <a:t>for</a:t>
            </a:r>
            <a:r>
              <a:rPr lang="mr-IN">
                <a:latin typeface="Courier"/>
                <a:cs typeface="Courier"/>
              </a:rPr>
              <a:t> </a:t>
            </a:r>
            <a:r>
              <a:rPr lang="mr-IN" err="1">
                <a:latin typeface="Courier"/>
                <a:cs typeface="Courier"/>
              </a:rPr>
              <a:t>i</a:t>
            </a:r>
            <a:r>
              <a:rPr lang="mr-IN">
                <a:latin typeface="Courier"/>
                <a:cs typeface="Courier"/>
              </a:rPr>
              <a:t> </a:t>
            </a:r>
            <a:r>
              <a:rPr lang="en-US">
                <a:latin typeface="Courier"/>
                <a:cs typeface="Courier"/>
              </a:rPr>
              <a:t>in range(</a:t>
            </a:r>
            <a:r>
              <a:rPr lang="mr-IN">
                <a:latin typeface="Courier"/>
                <a:cs typeface="Courier"/>
              </a:rPr>
              <a:t>5000</a:t>
            </a:r>
            <a:r>
              <a:rPr lang="en-US">
                <a:latin typeface="Courier"/>
                <a:cs typeface="Courier"/>
              </a:rPr>
              <a:t>):</a:t>
            </a:r>
            <a:endParaRPr lang="mr-IN">
              <a:latin typeface="Courier"/>
              <a:cs typeface="Courier"/>
            </a:endParaRPr>
          </a:p>
          <a:p>
            <a:pPr lvl="0"/>
            <a:endParaRPr lang="mr-IN">
              <a:latin typeface="Courier"/>
              <a:cs typeface="Courier"/>
            </a:endParaRPr>
          </a:p>
          <a:p>
            <a:pPr lvl="0"/>
            <a:r>
              <a:rPr lang="mr-IN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>
                <a:solidFill>
                  <a:srgbClr val="008000"/>
                </a:solidFill>
                <a:latin typeface="Courier"/>
                <a:cs typeface="Courier"/>
              </a:rPr>
              <a:t>#</a:t>
            </a:r>
            <a:r>
              <a:rPr lang="mr-IN">
                <a:solidFill>
                  <a:srgbClr val="008000"/>
                </a:solidFill>
                <a:latin typeface="Courier"/>
                <a:cs typeface="Courier"/>
              </a:rPr>
              <a:t> forward pass</a:t>
            </a:r>
          </a:p>
          <a:p>
            <a:pPr lvl="0"/>
            <a:r>
              <a:rPr lang="mr-IN">
                <a:latin typeface="Courier"/>
                <a:cs typeface="Courier"/>
              </a:rPr>
              <a:t>    l1 = 1 / (1 + </a:t>
            </a:r>
            <a:r>
              <a:rPr lang="en-US">
                <a:latin typeface="Courier"/>
                <a:cs typeface="Courier"/>
              </a:rPr>
              <a:t>np.</a:t>
            </a:r>
            <a:r>
              <a:rPr lang="mr-IN" err="1">
                <a:latin typeface="Courier"/>
                <a:cs typeface="Courier"/>
              </a:rPr>
              <a:t>exp</a:t>
            </a:r>
            <a:r>
              <a:rPr lang="mr-IN">
                <a:latin typeface="Courier"/>
                <a:cs typeface="Courier"/>
              </a:rPr>
              <a:t>(-</a:t>
            </a:r>
            <a:r>
              <a:rPr lang="en-US" err="1">
                <a:latin typeface="Courier"/>
                <a:cs typeface="Courier"/>
              </a:rPr>
              <a:t>np.matmul</a:t>
            </a:r>
            <a:r>
              <a:rPr lang="en-US">
                <a:latin typeface="Courier"/>
                <a:cs typeface="Courier"/>
              </a:rPr>
              <a:t>(</a:t>
            </a:r>
            <a:r>
              <a:rPr lang="mr-IN">
                <a:latin typeface="Courier"/>
                <a:cs typeface="Courier"/>
              </a:rPr>
              <a:t>X</a:t>
            </a:r>
            <a:r>
              <a:rPr lang="en-US">
                <a:latin typeface="Courier"/>
                <a:cs typeface="Courier"/>
              </a:rPr>
              <a:t>,</a:t>
            </a:r>
            <a:r>
              <a:rPr lang="mr-IN">
                <a:latin typeface="Courier"/>
                <a:cs typeface="Courier"/>
              </a:rPr>
              <a:t> W0)))</a:t>
            </a:r>
          </a:p>
          <a:p>
            <a:pPr lvl="0"/>
            <a:r>
              <a:rPr lang="mr-IN">
                <a:latin typeface="Courier"/>
                <a:cs typeface="Courier"/>
              </a:rPr>
              <a:t>    l2 = 1 / (1 + </a:t>
            </a:r>
            <a:r>
              <a:rPr lang="en-US">
                <a:latin typeface="Courier"/>
                <a:cs typeface="Courier"/>
              </a:rPr>
              <a:t>np.</a:t>
            </a:r>
            <a:r>
              <a:rPr lang="mr-IN" err="1">
                <a:latin typeface="Courier"/>
                <a:cs typeface="Courier"/>
              </a:rPr>
              <a:t>exp</a:t>
            </a:r>
            <a:r>
              <a:rPr lang="mr-IN">
                <a:latin typeface="Courier"/>
                <a:cs typeface="Courier"/>
              </a:rPr>
              <a:t>(-</a:t>
            </a:r>
            <a:r>
              <a:rPr lang="en-US" err="1">
                <a:latin typeface="Courier"/>
                <a:cs typeface="Courier"/>
              </a:rPr>
              <a:t>np.matmul</a:t>
            </a:r>
            <a:r>
              <a:rPr lang="mr-IN">
                <a:latin typeface="Courier"/>
                <a:cs typeface="Courier"/>
              </a:rPr>
              <a:t>(l1</a:t>
            </a:r>
            <a:r>
              <a:rPr lang="en-US">
                <a:latin typeface="Courier"/>
                <a:cs typeface="Courier"/>
              </a:rPr>
              <a:t>,</a:t>
            </a:r>
            <a:r>
              <a:rPr lang="mr-IN">
                <a:latin typeface="Courier"/>
                <a:cs typeface="Courier"/>
              </a:rPr>
              <a:t> W1)))</a:t>
            </a:r>
          </a:p>
          <a:p>
            <a:pPr lvl="0"/>
            <a:r>
              <a:rPr lang="mr-IN">
                <a:latin typeface="Courier"/>
                <a:cs typeface="Courier"/>
              </a:rPr>
              <a:t>    </a:t>
            </a:r>
          </a:p>
          <a:p>
            <a:pPr lvl="0"/>
            <a:r>
              <a:rPr lang="mr-IN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>
                <a:solidFill>
                  <a:srgbClr val="008000"/>
                </a:solidFill>
                <a:latin typeface="Courier"/>
                <a:cs typeface="Courier"/>
              </a:rPr>
              <a:t>#</a:t>
            </a:r>
            <a:r>
              <a:rPr lang="mr-IN">
                <a:solidFill>
                  <a:srgbClr val="008000"/>
                </a:solidFill>
                <a:latin typeface="Courier"/>
                <a:cs typeface="Courier"/>
              </a:rPr>
              <a:t> backward pass</a:t>
            </a:r>
          </a:p>
          <a:p>
            <a:pPr lvl="0"/>
            <a:r>
              <a:rPr lang="mr-IN">
                <a:latin typeface="Courier"/>
                <a:cs typeface="Courier"/>
              </a:rPr>
              <a:t>    delta_l2 = (Y - l2) * (l2 * (1 - l2))</a:t>
            </a:r>
          </a:p>
          <a:p>
            <a:pPr lvl="0"/>
            <a:r>
              <a:rPr lang="mr-IN">
                <a:latin typeface="Courier"/>
                <a:cs typeface="Courier"/>
              </a:rPr>
              <a:t>    delta_l1 = </a:t>
            </a:r>
            <a:r>
              <a:rPr lang="en-US" err="1">
                <a:latin typeface="Courier"/>
                <a:cs typeface="Courier"/>
              </a:rPr>
              <a:t>np.matmul</a:t>
            </a:r>
            <a:r>
              <a:rPr lang="mr-IN">
                <a:latin typeface="Courier"/>
                <a:cs typeface="Courier"/>
              </a:rPr>
              <a:t>(delta_l2</a:t>
            </a:r>
            <a:r>
              <a:rPr lang="en-US">
                <a:latin typeface="Courier"/>
                <a:cs typeface="Courier"/>
              </a:rPr>
              <a:t>,</a:t>
            </a:r>
            <a:r>
              <a:rPr lang="mr-IN">
                <a:latin typeface="Courier"/>
                <a:cs typeface="Courier"/>
              </a:rPr>
              <a:t> W1</a:t>
            </a:r>
            <a:r>
              <a:rPr lang="en-US">
                <a:latin typeface="Courier"/>
                <a:cs typeface="Courier"/>
              </a:rPr>
              <a:t>.T</a:t>
            </a:r>
            <a:r>
              <a:rPr lang="mr-IN">
                <a:latin typeface="Courier"/>
                <a:cs typeface="Courier"/>
              </a:rPr>
              <a:t>) * (l1 * (1 - l1))</a:t>
            </a:r>
          </a:p>
          <a:p>
            <a:pPr lvl="0"/>
            <a:r>
              <a:rPr lang="mr-IN">
                <a:latin typeface="Courier"/>
                <a:cs typeface="Courier"/>
              </a:rPr>
              <a:t>    </a:t>
            </a:r>
          </a:p>
          <a:p>
            <a:pPr lvl="0"/>
            <a:r>
              <a:rPr lang="mr-IN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>
                <a:solidFill>
                  <a:srgbClr val="008000"/>
                </a:solidFill>
                <a:latin typeface="Courier"/>
                <a:cs typeface="Courier"/>
              </a:rPr>
              <a:t>#</a:t>
            </a:r>
            <a:r>
              <a:rPr lang="mr-IN">
                <a:solidFill>
                  <a:srgbClr val="008000"/>
                </a:solidFill>
                <a:latin typeface="Courier"/>
                <a:cs typeface="Courier"/>
              </a:rPr>
              <a:t> gradient descent</a:t>
            </a:r>
          </a:p>
          <a:p>
            <a:pPr lvl="0"/>
            <a:r>
              <a:rPr lang="mr-IN">
                <a:latin typeface="Courier"/>
                <a:cs typeface="Courier"/>
              </a:rPr>
              <a:t>    W1 = W1 + </a:t>
            </a:r>
            <a:r>
              <a:rPr lang="en-US" err="1">
                <a:latin typeface="Courier"/>
                <a:cs typeface="Courier"/>
              </a:rPr>
              <a:t>np.matmul</a:t>
            </a:r>
            <a:r>
              <a:rPr lang="en-US">
                <a:latin typeface="Courier"/>
                <a:cs typeface="Courier"/>
              </a:rPr>
              <a:t>(</a:t>
            </a:r>
            <a:r>
              <a:rPr lang="mr-IN">
                <a:latin typeface="Courier"/>
                <a:cs typeface="Courier"/>
              </a:rPr>
              <a:t>l1</a:t>
            </a:r>
            <a:r>
              <a:rPr lang="en-US">
                <a:latin typeface="Courier"/>
                <a:cs typeface="Courier"/>
              </a:rPr>
              <a:t>.T,</a:t>
            </a:r>
            <a:r>
              <a:rPr lang="mr-IN">
                <a:latin typeface="Courier"/>
                <a:cs typeface="Courier"/>
              </a:rPr>
              <a:t> delta_l2</a:t>
            </a:r>
            <a:r>
              <a:rPr lang="en-US">
                <a:latin typeface="Courier"/>
                <a:cs typeface="Courier"/>
              </a:rPr>
              <a:t>)</a:t>
            </a:r>
            <a:endParaRPr lang="mr-IN">
              <a:latin typeface="Courier"/>
              <a:cs typeface="Courier"/>
            </a:endParaRPr>
          </a:p>
          <a:p>
            <a:pPr lvl="0"/>
            <a:r>
              <a:rPr lang="mr-IN">
                <a:latin typeface="Courier"/>
                <a:cs typeface="Courier"/>
              </a:rPr>
              <a:t>    W0 = W0 + </a:t>
            </a:r>
            <a:r>
              <a:rPr lang="en-US" err="1">
                <a:latin typeface="Courier"/>
                <a:cs typeface="Courier"/>
              </a:rPr>
              <a:t>np.matmul</a:t>
            </a:r>
            <a:r>
              <a:rPr lang="en-US">
                <a:latin typeface="Courier"/>
                <a:cs typeface="Courier"/>
              </a:rPr>
              <a:t>(</a:t>
            </a:r>
            <a:r>
              <a:rPr lang="mr-IN">
                <a:latin typeface="Courier"/>
                <a:cs typeface="Courier"/>
              </a:rPr>
              <a:t>X</a:t>
            </a:r>
            <a:r>
              <a:rPr lang="en-US">
                <a:latin typeface="Courier"/>
                <a:cs typeface="Courier"/>
              </a:rPr>
              <a:t>.T,</a:t>
            </a:r>
            <a:r>
              <a:rPr lang="mr-IN">
                <a:latin typeface="Courier"/>
                <a:cs typeface="Courier"/>
              </a:rPr>
              <a:t> delta_l1</a:t>
            </a:r>
            <a:r>
              <a:rPr lang="en-US">
                <a:latin typeface="Courier"/>
                <a:cs typeface="Courier"/>
              </a:rPr>
              <a:t>)</a:t>
            </a:r>
            <a:endParaRPr lang="mr-IN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77720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6" name="Shape 246"/>
          <p:cNvCxnSpPr/>
          <p:nvPr/>
        </p:nvCxnSpPr>
        <p:spPr>
          <a:xfrm>
            <a:off x="98375" y="4073775"/>
            <a:ext cx="53939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002" y="1006537"/>
            <a:ext cx="1140230" cy="125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Shape 2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0996" y="1006538"/>
            <a:ext cx="1258543" cy="1258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Shape 2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9441" y="1006559"/>
            <a:ext cx="1211051" cy="121105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Shape 251"/>
          <p:cNvSpPr txBox="1"/>
          <p:nvPr/>
        </p:nvSpPr>
        <p:spPr>
          <a:xfrm>
            <a:off x="272825" y="124025"/>
            <a:ext cx="7473900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Suppose: 3 training examples, 3 classes.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With some W the scores                           are:</a:t>
            </a:r>
          </a:p>
        </p:txBody>
      </p:sp>
      <p:sp>
        <p:nvSpPr>
          <p:cNvPr id="252" name="Shape 252"/>
          <p:cNvSpPr txBox="1"/>
          <p:nvPr/>
        </p:nvSpPr>
        <p:spPr>
          <a:xfrm>
            <a:off x="125125" y="2419525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cat</a:t>
            </a:r>
          </a:p>
        </p:txBody>
      </p:sp>
      <p:sp>
        <p:nvSpPr>
          <p:cNvPr id="253" name="Shape 253"/>
          <p:cNvSpPr txBox="1"/>
          <p:nvPr/>
        </p:nvSpPr>
        <p:spPr>
          <a:xfrm>
            <a:off x="125125" y="35765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frog</a:t>
            </a:r>
          </a:p>
        </p:txBody>
      </p:sp>
      <p:sp>
        <p:nvSpPr>
          <p:cNvPr id="254" name="Shape 254"/>
          <p:cNvSpPr txBox="1"/>
          <p:nvPr/>
        </p:nvSpPr>
        <p:spPr>
          <a:xfrm>
            <a:off x="125125" y="2999050"/>
            <a:ext cx="1314599" cy="2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car</a:t>
            </a:r>
          </a:p>
        </p:txBody>
      </p:sp>
      <p:sp>
        <p:nvSpPr>
          <p:cNvPr id="255" name="Shape 255"/>
          <p:cNvSpPr txBox="1"/>
          <p:nvPr/>
        </p:nvSpPr>
        <p:spPr>
          <a:xfrm>
            <a:off x="16517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3.2</a:t>
            </a:r>
          </a:p>
        </p:txBody>
      </p:sp>
      <p:sp>
        <p:nvSpPr>
          <p:cNvPr id="256" name="Shape 256"/>
          <p:cNvSpPr txBox="1"/>
          <p:nvPr/>
        </p:nvSpPr>
        <p:spPr>
          <a:xfrm>
            <a:off x="16517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5.1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1575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-1.7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30995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4.9</a:t>
            </a:r>
          </a:p>
        </p:txBody>
      </p:sp>
      <p:sp>
        <p:nvSpPr>
          <p:cNvPr id="259" name="Shape 259"/>
          <p:cNvSpPr txBox="1"/>
          <p:nvPr/>
        </p:nvSpPr>
        <p:spPr>
          <a:xfrm>
            <a:off x="30995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1.3</a:t>
            </a:r>
          </a:p>
        </p:txBody>
      </p:sp>
      <p:sp>
        <p:nvSpPr>
          <p:cNvPr id="260" name="Shape 260"/>
          <p:cNvSpPr txBox="1"/>
          <p:nvPr/>
        </p:nvSpPr>
        <p:spPr>
          <a:xfrm>
            <a:off x="30995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2.0</a:t>
            </a:r>
          </a:p>
        </p:txBody>
      </p:sp>
      <p:sp>
        <p:nvSpPr>
          <p:cNvPr id="261" name="Shape 261"/>
          <p:cNvSpPr txBox="1"/>
          <p:nvPr/>
        </p:nvSpPr>
        <p:spPr>
          <a:xfrm>
            <a:off x="4318725" y="34579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-3.1</a:t>
            </a:r>
          </a:p>
        </p:txBody>
      </p:sp>
      <p:sp>
        <p:nvSpPr>
          <p:cNvPr id="262" name="Shape 262"/>
          <p:cNvSpPr txBox="1"/>
          <p:nvPr/>
        </p:nvSpPr>
        <p:spPr>
          <a:xfrm>
            <a:off x="4471125" y="29245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2.5</a:t>
            </a:r>
          </a:p>
        </p:txBody>
      </p:sp>
      <p:sp>
        <p:nvSpPr>
          <p:cNvPr id="263" name="Shape 263"/>
          <p:cNvSpPr txBox="1"/>
          <p:nvPr/>
        </p:nvSpPr>
        <p:spPr>
          <a:xfrm>
            <a:off x="4471125" y="2391125"/>
            <a:ext cx="12110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2.2</a:t>
            </a:r>
          </a:p>
        </p:txBody>
      </p:sp>
      <p:pic>
        <p:nvPicPr>
          <p:cNvPr id="264" name="Shape 2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5800" y="479524"/>
            <a:ext cx="1449175" cy="30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5" name="Shape 265"/>
          <p:cNvCxnSpPr/>
          <p:nvPr/>
        </p:nvCxnSpPr>
        <p:spPr>
          <a:xfrm>
            <a:off x="5679900" y="124025"/>
            <a:ext cx="0" cy="4439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66" name="Shape 266"/>
          <p:cNvSpPr txBox="1"/>
          <p:nvPr/>
        </p:nvSpPr>
        <p:spPr>
          <a:xfrm>
            <a:off x="5903050" y="174575"/>
            <a:ext cx="3222600" cy="47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/>
              <a:t>Multiclass SVM loss: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7" name="Shape 267"/>
              <p:cNvSpPr txBox="1"/>
              <p:nvPr/>
            </p:nvSpPr>
            <p:spPr>
              <a:xfrm>
                <a:off x="5921425" y="640150"/>
                <a:ext cx="3128100" cy="28952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r>
                  <a:rPr lang="ro-RO" dirty="0"/>
                  <a:t>Given an </a:t>
                </a:r>
                <a:r>
                  <a:rPr lang="ro-RO" dirty="0" err="1"/>
                  <a:t>example</a:t>
                </a:r>
                <a:r>
                  <a:rPr lang="ro-RO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o-RO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o-RO" dirty="0"/>
                  <a:t>,</a:t>
                </a:r>
              </a:p>
              <a:p>
                <a:r>
                  <a:rPr lang="ro-RO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o-RO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o-RO" dirty="0"/>
                  <a:t>is the image and</a:t>
                </a:r>
              </a:p>
              <a:p>
                <a:r>
                  <a:rPr lang="ro-RO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o-RO" dirty="0"/>
                  <a:t>is the (integer) label,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r>
                  <a:rPr lang="en" dirty="0"/>
                  <a:t>and using the shorthand for the scores vector: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r>
                  <a:rPr lang="en" dirty="0"/>
                  <a:t>the SVM loss has the form:</a:t>
                </a:r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  <a:p>
                <a:pPr lvl="0" rtl="0">
                  <a:spcBef>
                    <a:spcPts val="0"/>
                  </a:spcBef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267" name="Shape 26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1425" y="640150"/>
                <a:ext cx="3128100" cy="2895299"/>
              </a:xfrm>
              <a:prstGeom prst="rect">
                <a:avLst/>
              </a:prstGeom>
              <a:blipFill>
                <a:blip r:embed="rId7"/>
                <a:stretch>
                  <a:fillRect l="-40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72" name="Shape 27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48017" y="2746564"/>
            <a:ext cx="3316056" cy="3555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73" name="Shape 273"/>
          <p:cNvSpPr txBox="1"/>
          <p:nvPr/>
        </p:nvSpPr>
        <p:spPr>
          <a:xfrm>
            <a:off x="5812300" y="3099275"/>
            <a:ext cx="3128100" cy="108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= max(0, 2.2 - (-3.1) + 1)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   +max(0, 2.5 - (-3.1) + 1)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= max(0, 6.3) + max(0, 6.6)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= 6.3 + 6.6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FF"/>
                </a:solidFill>
              </a:rPr>
              <a:t>= 12.9</a:t>
            </a:r>
          </a:p>
        </p:txBody>
      </p:sp>
      <p:sp>
        <p:nvSpPr>
          <p:cNvPr id="274" name="Shape 274"/>
          <p:cNvSpPr/>
          <p:nvPr/>
        </p:nvSpPr>
        <p:spPr>
          <a:xfrm>
            <a:off x="4132625" y="2400575"/>
            <a:ext cx="1155900" cy="21168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75" name="Shape 275"/>
          <p:cNvSpPr txBox="1"/>
          <p:nvPr/>
        </p:nvSpPr>
        <p:spPr>
          <a:xfrm>
            <a:off x="3229673" y="3964582"/>
            <a:ext cx="873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0</a:t>
            </a:r>
          </a:p>
        </p:txBody>
      </p:sp>
      <p:sp>
        <p:nvSpPr>
          <p:cNvPr id="276" name="Shape 276"/>
          <p:cNvSpPr txBox="1"/>
          <p:nvPr/>
        </p:nvSpPr>
        <p:spPr>
          <a:xfrm>
            <a:off x="98375" y="4048425"/>
            <a:ext cx="1258499" cy="3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Losses:</a:t>
            </a:r>
          </a:p>
        </p:txBody>
      </p:sp>
      <p:sp>
        <p:nvSpPr>
          <p:cNvPr id="277" name="Shape 277"/>
          <p:cNvSpPr txBox="1"/>
          <p:nvPr/>
        </p:nvSpPr>
        <p:spPr>
          <a:xfrm>
            <a:off x="1705673" y="3964582"/>
            <a:ext cx="8730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2.9</a:t>
            </a:r>
          </a:p>
        </p:txBody>
      </p:sp>
      <p:sp>
        <p:nvSpPr>
          <p:cNvPr id="278" name="Shape 278"/>
          <p:cNvSpPr txBox="1"/>
          <p:nvPr/>
        </p:nvSpPr>
        <p:spPr>
          <a:xfrm>
            <a:off x="4309300" y="3964575"/>
            <a:ext cx="1012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>
                <a:solidFill>
                  <a:srgbClr val="0000FF"/>
                </a:solidFill>
              </a:rPr>
              <a:t>12.9</a:t>
            </a:r>
          </a:p>
        </p:txBody>
      </p:sp>
      <p:pic>
        <p:nvPicPr>
          <p:cNvPr id="34" name="Shape 169">
            <a:extLst>
              <a:ext uri="{FF2B5EF4-FFF2-40B4-BE49-F238E27FC236}">
                <a16:creationId xmlns:a16="http://schemas.microsoft.com/office/drawing/2014/main" id="{ECA41F79-7C9F-2D46-AFED-98DF3865EBDB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05584" y="2083786"/>
            <a:ext cx="1142639" cy="2384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052082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Shape 1222"/>
          <p:cNvSpPr txBox="1"/>
          <p:nvPr/>
        </p:nvSpPr>
        <p:spPr>
          <a:xfrm>
            <a:off x="296717" y="116574"/>
            <a:ext cx="8589300" cy="6258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2000" dirty="0"/>
              <a:t>The 2-layer neural network implemented in the previous slide</a:t>
            </a:r>
            <a:endParaRPr lang="en" sz="20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710182A-8604-9542-B75E-5D9D44D23AAE}"/>
              </a:ext>
            </a:extLst>
          </p:cNvPr>
          <p:cNvSpPr/>
          <p:nvPr/>
        </p:nvSpPr>
        <p:spPr>
          <a:xfrm>
            <a:off x="1135510" y="2138366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0EA9942-0587-414A-9E2A-BFC2398EBDEE}"/>
              </a:ext>
            </a:extLst>
          </p:cNvPr>
          <p:cNvSpPr/>
          <p:nvPr/>
        </p:nvSpPr>
        <p:spPr>
          <a:xfrm>
            <a:off x="1135511" y="1239206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A268F2-9921-FE4F-A028-788BC16B51BB}"/>
              </a:ext>
            </a:extLst>
          </p:cNvPr>
          <p:cNvSpPr/>
          <p:nvPr/>
        </p:nvSpPr>
        <p:spPr>
          <a:xfrm>
            <a:off x="1135510" y="3037526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67C114C-BA62-0947-8748-5AD7172A1A91}"/>
              </a:ext>
            </a:extLst>
          </p:cNvPr>
          <p:cNvSpPr/>
          <p:nvPr/>
        </p:nvSpPr>
        <p:spPr>
          <a:xfrm>
            <a:off x="3238631" y="645901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18E6E0-238D-4043-8C1E-5AA158A8596D}"/>
              </a:ext>
            </a:extLst>
          </p:cNvPr>
          <p:cNvSpPr/>
          <p:nvPr/>
        </p:nvSpPr>
        <p:spPr>
          <a:xfrm>
            <a:off x="3238630" y="1705550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FB80834-A944-F84C-934B-114B360F64C9}"/>
              </a:ext>
            </a:extLst>
          </p:cNvPr>
          <p:cNvSpPr/>
          <p:nvPr/>
        </p:nvSpPr>
        <p:spPr>
          <a:xfrm>
            <a:off x="3238630" y="2765199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1B03406-8977-964F-AB0C-ACB0ABDD1551}"/>
              </a:ext>
            </a:extLst>
          </p:cNvPr>
          <p:cNvSpPr/>
          <p:nvPr/>
        </p:nvSpPr>
        <p:spPr>
          <a:xfrm>
            <a:off x="3238629" y="3824848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9B33FBE-8787-3849-9ED6-C981FC3F20E1}"/>
              </a:ext>
            </a:extLst>
          </p:cNvPr>
          <p:cNvCxnSpPr>
            <a:cxnSpLocks/>
            <a:stCxn id="5" idx="6"/>
            <a:endCxn id="7" idx="1"/>
          </p:cNvCxnSpPr>
          <p:nvPr/>
        </p:nvCxnSpPr>
        <p:spPr>
          <a:xfrm flipV="1">
            <a:off x="1597424" y="714195"/>
            <a:ext cx="1708853" cy="75818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1B4C3E6-67F2-5344-BEFA-A6164AA52DB8}"/>
              </a:ext>
            </a:extLst>
          </p:cNvPr>
          <p:cNvCxnSpPr>
            <a:cxnSpLocks/>
            <a:stCxn id="2" idx="6"/>
            <a:endCxn id="7" idx="2"/>
          </p:cNvCxnSpPr>
          <p:nvPr/>
        </p:nvCxnSpPr>
        <p:spPr>
          <a:xfrm flipV="1">
            <a:off x="1597423" y="879073"/>
            <a:ext cx="1641208" cy="149246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57DDCF8-5F65-BD4F-B0A5-C2F00E06C376}"/>
              </a:ext>
            </a:extLst>
          </p:cNvPr>
          <p:cNvCxnSpPr>
            <a:cxnSpLocks/>
            <a:stCxn id="6" idx="6"/>
            <a:endCxn id="7" idx="3"/>
          </p:cNvCxnSpPr>
          <p:nvPr/>
        </p:nvCxnSpPr>
        <p:spPr>
          <a:xfrm flipV="1">
            <a:off x="1597423" y="1043951"/>
            <a:ext cx="1708854" cy="222674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DD40129-CFE3-F346-A0B6-4163B05DD9B8}"/>
              </a:ext>
            </a:extLst>
          </p:cNvPr>
          <p:cNvCxnSpPr>
            <a:cxnSpLocks/>
            <a:stCxn id="5" idx="6"/>
            <a:endCxn id="8" idx="1"/>
          </p:cNvCxnSpPr>
          <p:nvPr/>
        </p:nvCxnSpPr>
        <p:spPr>
          <a:xfrm>
            <a:off x="1597424" y="1472378"/>
            <a:ext cx="1708852" cy="301466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36118AE-323E-EB46-9767-527307539C18}"/>
              </a:ext>
            </a:extLst>
          </p:cNvPr>
          <p:cNvCxnSpPr>
            <a:cxnSpLocks/>
            <a:stCxn id="2" idx="6"/>
            <a:endCxn id="8" idx="2"/>
          </p:cNvCxnSpPr>
          <p:nvPr/>
        </p:nvCxnSpPr>
        <p:spPr>
          <a:xfrm flipV="1">
            <a:off x="1597423" y="1938722"/>
            <a:ext cx="1641207" cy="432816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CF5C3F1-A55A-1542-A216-52BB9D4280AA}"/>
              </a:ext>
            </a:extLst>
          </p:cNvPr>
          <p:cNvCxnSpPr>
            <a:cxnSpLocks/>
            <a:stCxn id="6" idx="6"/>
            <a:endCxn id="8" idx="3"/>
          </p:cNvCxnSpPr>
          <p:nvPr/>
        </p:nvCxnSpPr>
        <p:spPr>
          <a:xfrm flipV="1">
            <a:off x="1597423" y="2103600"/>
            <a:ext cx="1708853" cy="1167098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847510C-B397-6641-829B-3D11F8ACD407}"/>
              </a:ext>
            </a:extLst>
          </p:cNvPr>
          <p:cNvCxnSpPr>
            <a:cxnSpLocks/>
            <a:stCxn id="5" idx="6"/>
            <a:endCxn id="9" idx="1"/>
          </p:cNvCxnSpPr>
          <p:nvPr/>
        </p:nvCxnSpPr>
        <p:spPr>
          <a:xfrm>
            <a:off x="1597424" y="1472378"/>
            <a:ext cx="1708852" cy="136111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4362EB4-0653-6B4E-9EFB-A10932C99F5F}"/>
              </a:ext>
            </a:extLst>
          </p:cNvPr>
          <p:cNvCxnSpPr>
            <a:cxnSpLocks/>
            <a:stCxn id="5" idx="6"/>
            <a:endCxn id="10" idx="1"/>
          </p:cNvCxnSpPr>
          <p:nvPr/>
        </p:nvCxnSpPr>
        <p:spPr>
          <a:xfrm>
            <a:off x="1597424" y="1472378"/>
            <a:ext cx="1708851" cy="2420764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C50E059-7247-5D40-A37A-AD85738D2BAE}"/>
              </a:ext>
            </a:extLst>
          </p:cNvPr>
          <p:cNvCxnSpPr>
            <a:cxnSpLocks/>
            <a:stCxn id="2" idx="6"/>
            <a:endCxn id="9" idx="2"/>
          </p:cNvCxnSpPr>
          <p:nvPr/>
        </p:nvCxnSpPr>
        <p:spPr>
          <a:xfrm>
            <a:off x="1597423" y="2371538"/>
            <a:ext cx="1641207" cy="62683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022BEA3-A22E-244D-9E10-75A24BAF40CA}"/>
              </a:ext>
            </a:extLst>
          </p:cNvPr>
          <p:cNvCxnSpPr>
            <a:cxnSpLocks/>
            <a:stCxn id="6" idx="6"/>
            <a:endCxn id="10" idx="3"/>
          </p:cNvCxnSpPr>
          <p:nvPr/>
        </p:nvCxnSpPr>
        <p:spPr>
          <a:xfrm>
            <a:off x="1597423" y="3270698"/>
            <a:ext cx="1708852" cy="95220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D2631E7-4FD2-0C4F-8A79-28C8F0C6CA6E}"/>
              </a:ext>
            </a:extLst>
          </p:cNvPr>
          <p:cNvCxnSpPr>
            <a:cxnSpLocks/>
            <a:stCxn id="6" idx="6"/>
            <a:endCxn id="9" idx="3"/>
          </p:cNvCxnSpPr>
          <p:nvPr/>
        </p:nvCxnSpPr>
        <p:spPr>
          <a:xfrm flipV="1">
            <a:off x="1597423" y="3163249"/>
            <a:ext cx="1708853" cy="10744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49D91C7-92E1-344E-AC39-257065B86A86}"/>
              </a:ext>
            </a:extLst>
          </p:cNvPr>
          <p:cNvCxnSpPr>
            <a:cxnSpLocks/>
            <a:stCxn id="2" idx="6"/>
            <a:endCxn id="10" idx="2"/>
          </p:cNvCxnSpPr>
          <p:nvPr/>
        </p:nvCxnSpPr>
        <p:spPr>
          <a:xfrm>
            <a:off x="1597423" y="2371538"/>
            <a:ext cx="1641206" cy="168648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8B25F05-E73A-E548-893B-3C6220332907}"/>
              </a:ext>
            </a:extLst>
          </p:cNvPr>
          <p:cNvSpPr txBox="1"/>
          <p:nvPr/>
        </p:nvSpPr>
        <p:spPr>
          <a:xfrm>
            <a:off x="2092524" y="735345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w</a:t>
            </a:r>
            <a:r>
              <a:rPr lang="en-US" baseline="-25000">
                <a:solidFill>
                  <a:srgbClr val="FF0000"/>
                </a:solidFill>
              </a:rPr>
              <a:t>1,1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BCB75EF-92E7-BF4C-AF1C-E0C3054D71C9}"/>
              </a:ext>
            </a:extLst>
          </p:cNvPr>
          <p:cNvSpPr txBox="1"/>
          <p:nvPr/>
        </p:nvSpPr>
        <p:spPr>
          <a:xfrm>
            <a:off x="2162876" y="1113472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w</a:t>
            </a:r>
            <a:r>
              <a:rPr lang="en-US" baseline="-25000">
                <a:solidFill>
                  <a:srgbClr val="FF0000"/>
                </a:solidFill>
              </a:rPr>
              <a:t>2,1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E0662DC-DEF2-6249-A458-4468007ED948}"/>
              </a:ext>
            </a:extLst>
          </p:cNvPr>
          <p:cNvSpPr txBox="1"/>
          <p:nvPr/>
        </p:nvSpPr>
        <p:spPr>
          <a:xfrm>
            <a:off x="2808403" y="1347559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w</a:t>
            </a:r>
            <a:r>
              <a:rPr lang="en-US" baseline="-25000">
                <a:solidFill>
                  <a:srgbClr val="FF0000"/>
                </a:solidFill>
              </a:rPr>
              <a:t>3,1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2E6001-1D12-4C47-AD5F-0A115D34888E}"/>
              </a:ext>
            </a:extLst>
          </p:cNvPr>
          <p:cNvSpPr txBox="1"/>
          <p:nvPr/>
        </p:nvSpPr>
        <p:spPr>
          <a:xfrm>
            <a:off x="2802520" y="3242539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0070C0"/>
                </a:solidFill>
              </a:rPr>
              <a:t>w</a:t>
            </a:r>
            <a:r>
              <a:rPr lang="en-US" baseline="-25000">
                <a:solidFill>
                  <a:srgbClr val="0070C0"/>
                </a:solidFill>
              </a:rPr>
              <a:t>1,4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2999752-9669-8148-AC76-DBA7C975FDB7}"/>
              </a:ext>
            </a:extLst>
          </p:cNvPr>
          <p:cNvSpPr txBox="1"/>
          <p:nvPr/>
        </p:nvSpPr>
        <p:spPr>
          <a:xfrm>
            <a:off x="2132396" y="3333976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0070C0"/>
                </a:solidFill>
              </a:rPr>
              <a:t>w</a:t>
            </a:r>
            <a:r>
              <a:rPr lang="en-US" baseline="-25000">
                <a:solidFill>
                  <a:srgbClr val="0070C0"/>
                </a:solidFill>
              </a:rPr>
              <a:t>2,4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22A614D-1BFB-B345-9B7D-C5C8CA0D47E9}"/>
              </a:ext>
            </a:extLst>
          </p:cNvPr>
          <p:cNvSpPr txBox="1"/>
          <p:nvPr/>
        </p:nvSpPr>
        <p:spPr>
          <a:xfrm>
            <a:off x="2086676" y="3729422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0070C0"/>
                </a:solidFill>
              </a:rPr>
              <a:t>w</a:t>
            </a:r>
            <a:r>
              <a:rPr lang="en-US" baseline="-25000">
                <a:solidFill>
                  <a:srgbClr val="0070C0"/>
                </a:solidFill>
              </a:rPr>
              <a:t>3,4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B7C6E0-FEF1-6249-8B52-245FDD2296CC}"/>
              </a:ext>
            </a:extLst>
          </p:cNvPr>
          <p:cNvSpPr txBox="1"/>
          <p:nvPr/>
        </p:nvSpPr>
        <p:spPr>
          <a:xfrm>
            <a:off x="1404729" y="4169858"/>
            <a:ext cx="19015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rgbClr val="FF0000"/>
                </a:solidFill>
              </a:rPr>
              <a:t>w</a:t>
            </a:r>
            <a:r>
              <a:rPr lang="en-US" sz="1600" baseline="-25000">
                <a:solidFill>
                  <a:srgbClr val="FF0000"/>
                </a:solidFill>
              </a:rPr>
              <a:t>1,1</a:t>
            </a:r>
            <a:r>
              <a:rPr lang="en-US" sz="1600"/>
              <a:t>  w</a:t>
            </a:r>
            <a:r>
              <a:rPr lang="en-US" sz="1600" baseline="-25000"/>
              <a:t>1,2</a:t>
            </a:r>
            <a:r>
              <a:rPr lang="en-US" sz="1600"/>
              <a:t>  w</a:t>
            </a:r>
            <a:r>
              <a:rPr lang="en-US" sz="1600" baseline="-25000"/>
              <a:t>1,3</a:t>
            </a:r>
            <a:r>
              <a:rPr lang="en-US" sz="1600"/>
              <a:t>  </a:t>
            </a:r>
            <a:r>
              <a:rPr lang="en-US" sz="1600">
                <a:solidFill>
                  <a:srgbClr val="0070C0"/>
                </a:solidFill>
              </a:rPr>
              <a:t>w</a:t>
            </a:r>
            <a:r>
              <a:rPr lang="en-US" sz="1600" baseline="-25000">
                <a:solidFill>
                  <a:srgbClr val="0070C0"/>
                </a:solidFill>
              </a:rPr>
              <a:t>1,4</a:t>
            </a:r>
          </a:p>
          <a:p>
            <a:r>
              <a:rPr lang="en-US" sz="1600">
                <a:solidFill>
                  <a:srgbClr val="FF0000"/>
                </a:solidFill>
              </a:rPr>
              <a:t>w</a:t>
            </a:r>
            <a:r>
              <a:rPr lang="en-US" sz="1600" baseline="-25000">
                <a:solidFill>
                  <a:srgbClr val="FF0000"/>
                </a:solidFill>
              </a:rPr>
              <a:t>2,1</a:t>
            </a:r>
            <a:r>
              <a:rPr lang="en-US" sz="1600"/>
              <a:t>  w</a:t>
            </a:r>
            <a:r>
              <a:rPr lang="en-US" sz="1600" baseline="-25000"/>
              <a:t>2,2</a:t>
            </a:r>
            <a:r>
              <a:rPr lang="en-US" sz="1600"/>
              <a:t>  w</a:t>
            </a:r>
            <a:r>
              <a:rPr lang="en-US" sz="1600" baseline="-25000"/>
              <a:t>2,3</a:t>
            </a:r>
            <a:r>
              <a:rPr lang="en-US" sz="1600"/>
              <a:t>  </a:t>
            </a:r>
            <a:r>
              <a:rPr lang="en-US" sz="1600">
                <a:solidFill>
                  <a:srgbClr val="0070C0"/>
                </a:solidFill>
              </a:rPr>
              <a:t>w</a:t>
            </a:r>
            <a:r>
              <a:rPr lang="en-US" sz="1600" baseline="-25000">
                <a:solidFill>
                  <a:srgbClr val="0070C0"/>
                </a:solidFill>
              </a:rPr>
              <a:t>2,4</a:t>
            </a:r>
          </a:p>
          <a:p>
            <a:r>
              <a:rPr lang="en-US" sz="1600">
                <a:solidFill>
                  <a:srgbClr val="FF0000"/>
                </a:solidFill>
              </a:rPr>
              <a:t>w</a:t>
            </a:r>
            <a:r>
              <a:rPr lang="en-US" sz="1600" baseline="-25000">
                <a:solidFill>
                  <a:srgbClr val="FF0000"/>
                </a:solidFill>
              </a:rPr>
              <a:t>3,1</a:t>
            </a:r>
            <a:r>
              <a:rPr lang="en-US" sz="1600"/>
              <a:t>  w</a:t>
            </a:r>
            <a:r>
              <a:rPr lang="en-US" sz="1600" baseline="-25000"/>
              <a:t>3,2</a:t>
            </a:r>
            <a:r>
              <a:rPr lang="en-US" sz="1600"/>
              <a:t>  w</a:t>
            </a:r>
            <a:r>
              <a:rPr lang="en-US" sz="1600" baseline="-25000"/>
              <a:t>3,3</a:t>
            </a:r>
            <a:r>
              <a:rPr lang="en-US" sz="1600"/>
              <a:t>  </a:t>
            </a:r>
            <a:r>
              <a:rPr lang="en-US" sz="1600">
                <a:solidFill>
                  <a:srgbClr val="0070C0"/>
                </a:solidFill>
              </a:rPr>
              <a:t>w</a:t>
            </a:r>
            <a:r>
              <a:rPr lang="en-US" sz="1600" baseline="-25000">
                <a:solidFill>
                  <a:srgbClr val="0070C0"/>
                </a:solidFill>
              </a:rPr>
              <a:t>3,4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E8D781-BD0C-7E4B-8E78-6F64B2527A68}"/>
              </a:ext>
            </a:extLst>
          </p:cNvPr>
          <p:cNvSpPr txBox="1"/>
          <p:nvPr/>
        </p:nvSpPr>
        <p:spPr>
          <a:xfrm>
            <a:off x="845929" y="4451787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0  </a:t>
            </a:r>
            <a:r>
              <a:rPr lang="en-US"/>
              <a:t>=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5B815E7-90FF-2C40-8C06-E65C875C95C1}"/>
                  </a:ext>
                </a:extLst>
              </p:cNvPr>
              <p:cNvSpPr txBox="1"/>
              <p:nvPr/>
            </p:nvSpPr>
            <p:spPr>
              <a:xfrm>
                <a:off x="3273792" y="678320"/>
                <a:ext cx="3962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5B815E7-90FF-2C40-8C06-E65C875C95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792" y="678320"/>
                <a:ext cx="396262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5FC8B3B-EC0D-C84E-B573-EBB44C9FE6E2}"/>
                  </a:ext>
                </a:extLst>
              </p:cNvPr>
              <p:cNvSpPr txBox="1"/>
              <p:nvPr/>
            </p:nvSpPr>
            <p:spPr>
              <a:xfrm>
                <a:off x="3273792" y="1745506"/>
                <a:ext cx="3962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5FC8B3B-EC0D-C84E-B573-EBB44C9FE6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792" y="1745506"/>
                <a:ext cx="396262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2D70FD7-1081-5748-AE3F-6223F19FAB1C}"/>
                  </a:ext>
                </a:extLst>
              </p:cNvPr>
              <p:cNvSpPr txBox="1"/>
              <p:nvPr/>
            </p:nvSpPr>
            <p:spPr>
              <a:xfrm>
                <a:off x="3273792" y="2801792"/>
                <a:ext cx="3962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2D70FD7-1081-5748-AE3F-6223F19FAB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792" y="2801792"/>
                <a:ext cx="396262" cy="4001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B559F4F1-4942-8042-B96B-F6F60C7715C9}"/>
                  </a:ext>
                </a:extLst>
              </p:cNvPr>
              <p:cNvSpPr txBox="1"/>
              <p:nvPr/>
            </p:nvSpPr>
            <p:spPr>
              <a:xfrm>
                <a:off x="3273792" y="3856935"/>
                <a:ext cx="3962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B559F4F1-4942-8042-B96B-F6F60C7715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792" y="3856935"/>
                <a:ext cx="396262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TextBox 73">
            <a:extLst>
              <a:ext uri="{FF2B5EF4-FFF2-40B4-BE49-F238E27FC236}">
                <a16:creationId xmlns:a16="http://schemas.microsoft.com/office/drawing/2014/main" id="{A9DBBC08-07D5-ED46-ABF8-1339D14F10BA}"/>
              </a:ext>
            </a:extLst>
          </p:cNvPr>
          <p:cNvSpPr txBox="1"/>
          <p:nvPr/>
        </p:nvSpPr>
        <p:spPr>
          <a:xfrm>
            <a:off x="1134600" y="1264049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/>
              <a:t>x</a:t>
            </a:r>
            <a:r>
              <a:rPr lang="en-US" sz="1800" baseline="-25000"/>
              <a:t>i,1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B56BCD7-C3DB-4A43-80BB-9E9E8A53B07D}"/>
              </a:ext>
            </a:extLst>
          </p:cNvPr>
          <p:cNvSpPr txBox="1"/>
          <p:nvPr/>
        </p:nvSpPr>
        <p:spPr>
          <a:xfrm>
            <a:off x="1130384" y="2156548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/>
              <a:t>x</a:t>
            </a:r>
            <a:r>
              <a:rPr lang="en-US" sz="1800" baseline="-25000"/>
              <a:t>i,2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4D55424-ED96-7D45-ADF4-5935E96E9363}"/>
              </a:ext>
            </a:extLst>
          </p:cNvPr>
          <p:cNvSpPr txBox="1"/>
          <p:nvPr/>
        </p:nvSpPr>
        <p:spPr>
          <a:xfrm>
            <a:off x="1132634" y="3063058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/>
              <a:t>x</a:t>
            </a:r>
            <a:r>
              <a:rPr lang="en-US" sz="1800" baseline="-25000"/>
              <a:t>i,3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F20BCD4D-8D13-2049-B848-4D1CB5DA8AC3}"/>
              </a:ext>
            </a:extLst>
          </p:cNvPr>
          <p:cNvSpPr/>
          <p:nvPr/>
        </p:nvSpPr>
        <p:spPr>
          <a:xfrm>
            <a:off x="4412730" y="645901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FD1DDE21-9DE6-1A48-AD11-481102D84A60}"/>
              </a:ext>
            </a:extLst>
          </p:cNvPr>
          <p:cNvCxnSpPr>
            <a:cxnSpLocks/>
            <a:stCxn id="7" idx="6"/>
            <a:endCxn id="77" idx="2"/>
          </p:cNvCxnSpPr>
          <p:nvPr/>
        </p:nvCxnSpPr>
        <p:spPr>
          <a:xfrm>
            <a:off x="3700544" y="879073"/>
            <a:ext cx="71218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7" name="Freeform 1226">
            <a:extLst>
              <a:ext uri="{FF2B5EF4-FFF2-40B4-BE49-F238E27FC236}">
                <a16:creationId xmlns:a16="http://schemas.microsoft.com/office/drawing/2014/main" id="{74338CB3-0C84-754A-B103-A9CC5A8E20E1}"/>
              </a:ext>
            </a:extLst>
          </p:cNvPr>
          <p:cNvSpPr/>
          <p:nvPr/>
        </p:nvSpPr>
        <p:spPr>
          <a:xfrm>
            <a:off x="4468218" y="742461"/>
            <a:ext cx="310896" cy="237744"/>
          </a:xfrm>
          <a:custGeom>
            <a:avLst/>
            <a:gdLst>
              <a:gd name="connsiteX0" fmla="*/ 0 w 2062480"/>
              <a:gd name="connsiteY0" fmla="*/ 619760 h 619760"/>
              <a:gd name="connsiteX1" fmla="*/ 883920 w 2062480"/>
              <a:gd name="connsiteY1" fmla="*/ 528320 h 619760"/>
              <a:gd name="connsiteX2" fmla="*/ 1320800 w 2062480"/>
              <a:gd name="connsiteY2" fmla="*/ 91440 h 619760"/>
              <a:gd name="connsiteX3" fmla="*/ 2062480 w 2062480"/>
              <a:gd name="connsiteY3" fmla="*/ 0 h 61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2480" h="619760">
                <a:moveTo>
                  <a:pt x="0" y="619760"/>
                </a:moveTo>
                <a:cubicBezTo>
                  <a:pt x="331893" y="618066"/>
                  <a:pt x="663787" y="616373"/>
                  <a:pt x="883920" y="528320"/>
                </a:cubicBezTo>
                <a:cubicBezTo>
                  <a:pt x="1104053" y="440267"/>
                  <a:pt x="1124373" y="179493"/>
                  <a:pt x="1320800" y="91440"/>
                </a:cubicBezTo>
                <a:cubicBezTo>
                  <a:pt x="1517227" y="3387"/>
                  <a:pt x="1789853" y="1693"/>
                  <a:pt x="2062480" y="0"/>
                </a:cubicBezTo>
              </a:path>
            </a:pathLst>
          </a:custGeom>
          <a:noFill/>
          <a:ln>
            <a:solidFill>
              <a:srgbClr val="8B00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C0FFF413-7690-C94E-B960-E44728A6FD20}"/>
              </a:ext>
            </a:extLst>
          </p:cNvPr>
          <p:cNvSpPr/>
          <p:nvPr/>
        </p:nvSpPr>
        <p:spPr>
          <a:xfrm>
            <a:off x="4405860" y="1708090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 87">
            <a:extLst>
              <a:ext uri="{FF2B5EF4-FFF2-40B4-BE49-F238E27FC236}">
                <a16:creationId xmlns:a16="http://schemas.microsoft.com/office/drawing/2014/main" id="{23650FFD-9A73-FA4E-9EB3-8F916B34DAC2}"/>
              </a:ext>
            </a:extLst>
          </p:cNvPr>
          <p:cNvSpPr/>
          <p:nvPr/>
        </p:nvSpPr>
        <p:spPr>
          <a:xfrm>
            <a:off x="4461348" y="1804650"/>
            <a:ext cx="310896" cy="237744"/>
          </a:xfrm>
          <a:custGeom>
            <a:avLst/>
            <a:gdLst>
              <a:gd name="connsiteX0" fmla="*/ 0 w 2062480"/>
              <a:gd name="connsiteY0" fmla="*/ 619760 h 619760"/>
              <a:gd name="connsiteX1" fmla="*/ 883920 w 2062480"/>
              <a:gd name="connsiteY1" fmla="*/ 528320 h 619760"/>
              <a:gd name="connsiteX2" fmla="*/ 1320800 w 2062480"/>
              <a:gd name="connsiteY2" fmla="*/ 91440 h 619760"/>
              <a:gd name="connsiteX3" fmla="*/ 2062480 w 2062480"/>
              <a:gd name="connsiteY3" fmla="*/ 0 h 61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2480" h="619760">
                <a:moveTo>
                  <a:pt x="0" y="619760"/>
                </a:moveTo>
                <a:cubicBezTo>
                  <a:pt x="331893" y="618066"/>
                  <a:pt x="663787" y="616373"/>
                  <a:pt x="883920" y="528320"/>
                </a:cubicBezTo>
                <a:cubicBezTo>
                  <a:pt x="1104053" y="440267"/>
                  <a:pt x="1124373" y="179493"/>
                  <a:pt x="1320800" y="91440"/>
                </a:cubicBezTo>
                <a:cubicBezTo>
                  <a:pt x="1517227" y="3387"/>
                  <a:pt x="1789853" y="1693"/>
                  <a:pt x="2062480" y="0"/>
                </a:cubicBezTo>
              </a:path>
            </a:pathLst>
          </a:custGeom>
          <a:noFill/>
          <a:ln>
            <a:solidFill>
              <a:srgbClr val="8B00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F62AE33-86DD-E44A-837E-B4304E31C7C8}"/>
              </a:ext>
            </a:extLst>
          </p:cNvPr>
          <p:cNvSpPr/>
          <p:nvPr/>
        </p:nvSpPr>
        <p:spPr>
          <a:xfrm>
            <a:off x="4405860" y="2770546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eeform 89">
            <a:extLst>
              <a:ext uri="{FF2B5EF4-FFF2-40B4-BE49-F238E27FC236}">
                <a16:creationId xmlns:a16="http://schemas.microsoft.com/office/drawing/2014/main" id="{7461DF08-0FDF-B049-A9D2-A6E1FEB02213}"/>
              </a:ext>
            </a:extLst>
          </p:cNvPr>
          <p:cNvSpPr/>
          <p:nvPr/>
        </p:nvSpPr>
        <p:spPr>
          <a:xfrm>
            <a:off x="4461348" y="2867106"/>
            <a:ext cx="310896" cy="237744"/>
          </a:xfrm>
          <a:custGeom>
            <a:avLst/>
            <a:gdLst>
              <a:gd name="connsiteX0" fmla="*/ 0 w 2062480"/>
              <a:gd name="connsiteY0" fmla="*/ 619760 h 619760"/>
              <a:gd name="connsiteX1" fmla="*/ 883920 w 2062480"/>
              <a:gd name="connsiteY1" fmla="*/ 528320 h 619760"/>
              <a:gd name="connsiteX2" fmla="*/ 1320800 w 2062480"/>
              <a:gd name="connsiteY2" fmla="*/ 91440 h 619760"/>
              <a:gd name="connsiteX3" fmla="*/ 2062480 w 2062480"/>
              <a:gd name="connsiteY3" fmla="*/ 0 h 61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2480" h="619760">
                <a:moveTo>
                  <a:pt x="0" y="619760"/>
                </a:moveTo>
                <a:cubicBezTo>
                  <a:pt x="331893" y="618066"/>
                  <a:pt x="663787" y="616373"/>
                  <a:pt x="883920" y="528320"/>
                </a:cubicBezTo>
                <a:cubicBezTo>
                  <a:pt x="1104053" y="440267"/>
                  <a:pt x="1124373" y="179493"/>
                  <a:pt x="1320800" y="91440"/>
                </a:cubicBezTo>
                <a:cubicBezTo>
                  <a:pt x="1517227" y="3387"/>
                  <a:pt x="1789853" y="1693"/>
                  <a:pt x="2062480" y="0"/>
                </a:cubicBezTo>
              </a:path>
            </a:pathLst>
          </a:custGeom>
          <a:noFill/>
          <a:ln>
            <a:solidFill>
              <a:srgbClr val="8B00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9E7E3085-E58C-3F46-ABAE-E163A9DB6069}"/>
              </a:ext>
            </a:extLst>
          </p:cNvPr>
          <p:cNvSpPr/>
          <p:nvPr/>
        </p:nvSpPr>
        <p:spPr>
          <a:xfrm>
            <a:off x="4412730" y="3827225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Freeform 91">
            <a:extLst>
              <a:ext uri="{FF2B5EF4-FFF2-40B4-BE49-F238E27FC236}">
                <a16:creationId xmlns:a16="http://schemas.microsoft.com/office/drawing/2014/main" id="{01DAF2B7-4562-E442-9699-CDE0194DA4F5}"/>
              </a:ext>
            </a:extLst>
          </p:cNvPr>
          <p:cNvSpPr/>
          <p:nvPr/>
        </p:nvSpPr>
        <p:spPr>
          <a:xfrm>
            <a:off x="4468218" y="3923785"/>
            <a:ext cx="310896" cy="237744"/>
          </a:xfrm>
          <a:custGeom>
            <a:avLst/>
            <a:gdLst>
              <a:gd name="connsiteX0" fmla="*/ 0 w 2062480"/>
              <a:gd name="connsiteY0" fmla="*/ 619760 h 619760"/>
              <a:gd name="connsiteX1" fmla="*/ 883920 w 2062480"/>
              <a:gd name="connsiteY1" fmla="*/ 528320 h 619760"/>
              <a:gd name="connsiteX2" fmla="*/ 1320800 w 2062480"/>
              <a:gd name="connsiteY2" fmla="*/ 91440 h 619760"/>
              <a:gd name="connsiteX3" fmla="*/ 2062480 w 2062480"/>
              <a:gd name="connsiteY3" fmla="*/ 0 h 61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2480" h="619760">
                <a:moveTo>
                  <a:pt x="0" y="619760"/>
                </a:moveTo>
                <a:cubicBezTo>
                  <a:pt x="331893" y="618066"/>
                  <a:pt x="663787" y="616373"/>
                  <a:pt x="883920" y="528320"/>
                </a:cubicBezTo>
                <a:cubicBezTo>
                  <a:pt x="1104053" y="440267"/>
                  <a:pt x="1124373" y="179493"/>
                  <a:pt x="1320800" y="91440"/>
                </a:cubicBezTo>
                <a:cubicBezTo>
                  <a:pt x="1517227" y="3387"/>
                  <a:pt x="1789853" y="1693"/>
                  <a:pt x="2062480" y="0"/>
                </a:cubicBezTo>
              </a:path>
            </a:pathLst>
          </a:custGeom>
          <a:noFill/>
          <a:ln>
            <a:solidFill>
              <a:srgbClr val="8B00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40553FF-6F45-B049-9F10-4C4A32A38A3F}"/>
              </a:ext>
            </a:extLst>
          </p:cNvPr>
          <p:cNvCxnSpPr>
            <a:cxnSpLocks/>
            <a:endCxn id="87" idx="2"/>
          </p:cNvCxnSpPr>
          <p:nvPr/>
        </p:nvCxnSpPr>
        <p:spPr>
          <a:xfrm>
            <a:off x="3700542" y="1938723"/>
            <a:ext cx="705318" cy="253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E49714C2-4CAC-EC42-A3D6-C79171DCBDD7}"/>
              </a:ext>
            </a:extLst>
          </p:cNvPr>
          <p:cNvCxnSpPr>
            <a:cxnSpLocks/>
            <a:stCxn id="9" idx="6"/>
            <a:endCxn id="89" idx="2"/>
          </p:cNvCxnSpPr>
          <p:nvPr/>
        </p:nvCxnSpPr>
        <p:spPr>
          <a:xfrm>
            <a:off x="3700543" y="2998371"/>
            <a:ext cx="705317" cy="534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CBFDA551-11AA-6C49-A6C0-C89736A6853E}"/>
              </a:ext>
            </a:extLst>
          </p:cNvPr>
          <p:cNvCxnSpPr>
            <a:cxnSpLocks/>
            <a:stCxn id="10" idx="6"/>
            <a:endCxn id="91" idx="2"/>
          </p:cNvCxnSpPr>
          <p:nvPr/>
        </p:nvCxnSpPr>
        <p:spPr>
          <a:xfrm>
            <a:off x="3700542" y="4058020"/>
            <a:ext cx="712188" cy="237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>
            <a:extLst>
              <a:ext uri="{FF2B5EF4-FFF2-40B4-BE49-F238E27FC236}">
                <a16:creationId xmlns:a16="http://schemas.microsoft.com/office/drawing/2014/main" id="{333E6FF1-0E65-BF4B-8AF2-9A5B46CB0697}"/>
              </a:ext>
            </a:extLst>
          </p:cNvPr>
          <p:cNvSpPr/>
          <p:nvPr/>
        </p:nvSpPr>
        <p:spPr>
          <a:xfrm>
            <a:off x="5791310" y="2139396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677F2695-9706-B84F-9498-C7F54BBCFADC}"/>
                  </a:ext>
                </a:extLst>
              </p:cNvPr>
              <p:cNvSpPr txBox="1"/>
              <p:nvPr/>
            </p:nvSpPr>
            <p:spPr>
              <a:xfrm>
                <a:off x="5826473" y="2181643"/>
                <a:ext cx="3962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677F2695-9706-B84F-9498-C7F54BBCFA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6473" y="2181643"/>
                <a:ext cx="396262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5" name="Oval 104">
            <a:extLst>
              <a:ext uri="{FF2B5EF4-FFF2-40B4-BE49-F238E27FC236}">
                <a16:creationId xmlns:a16="http://schemas.microsoft.com/office/drawing/2014/main" id="{18245441-9799-3845-B12D-BA3860091116}"/>
              </a:ext>
            </a:extLst>
          </p:cNvPr>
          <p:cNvSpPr/>
          <p:nvPr/>
        </p:nvSpPr>
        <p:spPr>
          <a:xfrm>
            <a:off x="6965824" y="2141545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Freeform 105">
            <a:extLst>
              <a:ext uri="{FF2B5EF4-FFF2-40B4-BE49-F238E27FC236}">
                <a16:creationId xmlns:a16="http://schemas.microsoft.com/office/drawing/2014/main" id="{4B64F483-A790-CE44-B058-849E6128B550}"/>
              </a:ext>
            </a:extLst>
          </p:cNvPr>
          <p:cNvSpPr/>
          <p:nvPr/>
        </p:nvSpPr>
        <p:spPr>
          <a:xfrm>
            <a:off x="7021312" y="2238105"/>
            <a:ext cx="310896" cy="237744"/>
          </a:xfrm>
          <a:custGeom>
            <a:avLst/>
            <a:gdLst>
              <a:gd name="connsiteX0" fmla="*/ 0 w 2062480"/>
              <a:gd name="connsiteY0" fmla="*/ 619760 h 619760"/>
              <a:gd name="connsiteX1" fmla="*/ 883920 w 2062480"/>
              <a:gd name="connsiteY1" fmla="*/ 528320 h 619760"/>
              <a:gd name="connsiteX2" fmla="*/ 1320800 w 2062480"/>
              <a:gd name="connsiteY2" fmla="*/ 91440 h 619760"/>
              <a:gd name="connsiteX3" fmla="*/ 2062480 w 2062480"/>
              <a:gd name="connsiteY3" fmla="*/ 0 h 61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2480" h="619760">
                <a:moveTo>
                  <a:pt x="0" y="619760"/>
                </a:moveTo>
                <a:cubicBezTo>
                  <a:pt x="331893" y="618066"/>
                  <a:pt x="663787" y="616373"/>
                  <a:pt x="883920" y="528320"/>
                </a:cubicBezTo>
                <a:cubicBezTo>
                  <a:pt x="1104053" y="440267"/>
                  <a:pt x="1124373" y="179493"/>
                  <a:pt x="1320800" y="91440"/>
                </a:cubicBezTo>
                <a:cubicBezTo>
                  <a:pt x="1517227" y="3387"/>
                  <a:pt x="1789853" y="1693"/>
                  <a:pt x="2062480" y="0"/>
                </a:cubicBezTo>
              </a:path>
            </a:pathLst>
          </a:custGeom>
          <a:noFill/>
          <a:ln>
            <a:solidFill>
              <a:srgbClr val="8B00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87400CF0-318B-8040-B05A-66A1445B7C8D}"/>
              </a:ext>
            </a:extLst>
          </p:cNvPr>
          <p:cNvCxnSpPr>
            <a:cxnSpLocks/>
            <a:stCxn id="103" idx="6"/>
            <a:endCxn id="105" idx="2"/>
          </p:cNvCxnSpPr>
          <p:nvPr/>
        </p:nvCxnSpPr>
        <p:spPr>
          <a:xfrm>
            <a:off x="6253223" y="2372568"/>
            <a:ext cx="712601" cy="214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E5A345C5-4B6D-C44A-88F3-D70DFD965404}"/>
              </a:ext>
            </a:extLst>
          </p:cNvPr>
          <p:cNvCxnSpPr>
            <a:cxnSpLocks/>
            <a:stCxn id="77" idx="6"/>
            <a:endCxn id="103" idx="1"/>
          </p:cNvCxnSpPr>
          <p:nvPr/>
        </p:nvCxnSpPr>
        <p:spPr>
          <a:xfrm>
            <a:off x="4874643" y="879073"/>
            <a:ext cx="984313" cy="132861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FC98617E-179B-7042-BC1F-0434E17E5AC4}"/>
              </a:ext>
            </a:extLst>
          </p:cNvPr>
          <p:cNvCxnSpPr>
            <a:cxnSpLocks/>
            <a:stCxn id="87" idx="6"/>
            <a:endCxn id="103" idx="2"/>
          </p:cNvCxnSpPr>
          <p:nvPr/>
        </p:nvCxnSpPr>
        <p:spPr>
          <a:xfrm>
            <a:off x="4867773" y="1941262"/>
            <a:ext cx="923537" cy="431306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887521F3-E853-C44C-B89A-35967D7E8DE9}"/>
              </a:ext>
            </a:extLst>
          </p:cNvPr>
          <p:cNvCxnSpPr>
            <a:cxnSpLocks/>
            <a:stCxn id="89" idx="6"/>
            <a:endCxn id="103" idx="2"/>
          </p:cNvCxnSpPr>
          <p:nvPr/>
        </p:nvCxnSpPr>
        <p:spPr>
          <a:xfrm flipV="1">
            <a:off x="4867773" y="2372568"/>
            <a:ext cx="923537" cy="63115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7A64C3B3-7245-B349-847D-98FA7EF2DA92}"/>
              </a:ext>
            </a:extLst>
          </p:cNvPr>
          <p:cNvCxnSpPr>
            <a:cxnSpLocks/>
            <a:stCxn id="91" idx="6"/>
            <a:endCxn id="103" idx="3"/>
          </p:cNvCxnSpPr>
          <p:nvPr/>
        </p:nvCxnSpPr>
        <p:spPr>
          <a:xfrm flipV="1">
            <a:off x="4874643" y="2537446"/>
            <a:ext cx="984313" cy="152295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CE494062-4972-9843-8C28-CAD09F225EF7}"/>
              </a:ext>
            </a:extLst>
          </p:cNvPr>
          <p:cNvSpPr txBox="1"/>
          <p:nvPr/>
        </p:nvSpPr>
        <p:spPr>
          <a:xfrm>
            <a:off x="5084739" y="1173767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00B050"/>
                </a:solidFill>
              </a:rPr>
              <a:t>w</a:t>
            </a:r>
            <a:r>
              <a:rPr lang="en-US" baseline="-25000">
                <a:solidFill>
                  <a:srgbClr val="00B050"/>
                </a:solidFill>
              </a:rPr>
              <a:t>1,1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E51BE64-DEA2-6A44-AC4D-B1539F19352F}"/>
              </a:ext>
            </a:extLst>
          </p:cNvPr>
          <p:cNvSpPr txBox="1"/>
          <p:nvPr/>
        </p:nvSpPr>
        <p:spPr>
          <a:xfrm>
            <a:off x="4891199" y="1784833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00B050"/>
                </a:solidFill>
              </a:rPr>
              <a:t>w</a:t>
            </a:r>
            <a:r>
              <a:rPr lang="en-US" baseline="-25000">
                <a:solidFill>
                  <a:srgbClr val="00B050"/>
                </a:solidFill>
              </a:rPr>
              <a:t>2,1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FD10FD8-5E1C-AD46-85F8-A62C0B238D3A}"/>
              </a:ext>
            </a:extLst>
          </p:cNvPr>
          <p:cNvSpPr txBox="1"/>
          <p:nvPr/>
        </p:nvSpPr>
        <p:spPr>
          <a:xfrm>
            <a:off x="4759525" y="2439248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00B050"/>
                </a:solidFill>
              </a:rPr>
              <a:t>w</a:t>
            </a:r>
            <a:r>
              <a:rPr lang="en-US" baseline="-25000">
                <a:solidFill>
                  <a:srgbClr val="00B050"/>
                </a:solidFill>
              </a:rPr>
              <a:t>3,1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DE7BE5A9-0C5C-7F48-8293-437C66B4B5E3}"/>
              </a:ext>
            </a:extLst>
          </p:cNvPr>
          <p:cNvSpPr txBox="1"/>
          <p:nvPr/>
        </p:nvSpPr>
        <p:spPr>
          <a:xfrm>
            <a:off x="5202250" y="3239972"/>
            <a:ext cx="741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00B050"/>
                </a:solidFill>
              </a:rPr>
              <a:t>w</a:t>
            </a:r>
            <a:r>
              <a:rPr lang="en-US" baseline="-25000">
                <a:solidFill>
                  <a:srgbClr val="00B050"/>
                </a:solidFill>
              </a:rPr>
              <a:t>4,1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7F86EF33-8ED1-7245-9936-61566C140441}"/>
              </a:ext>
            </a:extLst>
          </p:cNvPr>
          <p:cNvSpPr txBox="1"/>
          <p:nvPr/>
        </p:nvSpPr>
        <p:spPr>
          <a:xfrm>
            <a:off x="5585067" y="3935970"/>
            <a:ext cx="6098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rgbClr val="00B050"/>
                </a:solidFill>
              </a:rPr>
              <a:t>w</a:t>
            </a:r>
            <a:r>
              <a:rPr lang="en-US" sz="1600" baseline="-25000">
                <a:solidFill>
                  <a:srgbClr val="00B050"/>
                </a:solidFill>
              </a:rPr>
              <a:t>1,1</a:t>
            </a:r>
          </a:p>
          <a:p>
            <a:r>
              <a:rPr lang="en-US" sz="1600">
                <a:solidFill>
                  <a:srgbClr val="00B050"/>
                </a:solidFill>
              </a:rPr>
              <a:t>w</a:t>
            </a:r>
            <a:r>
              <a:rPr lang="en-US" sz="1600" baseline="-25000">
                <a:solidFill>
                  <a:srgbClr val="00B050"/>
                </a:solidFill>
              </a:rPr>
              <a:t>2,1</a:t>
            </a:r>
          </a:p>
          <a:p>
            <a:r>
              <a:rPr lang="en-US" sz="1600">
                <a:solidFill>
                  <a:srgbClr val="00B050"/>
                </a:solidFill>
              </a:rPr>
              <a:t>w</a:t>
            </a:r>
            <a:r>
              <a:rPr lang="en-US" sz="1600" baseline="-25000">
                <a:solidFill>
                  <a:srgbClr val="00B050"/>
                </a:solidFill>
              </a:rPr>
              <a:t>3,1</a:t>
            </a:r>
          </a:p>
          <a:p>
            <a:r>
              <a:rPr lang="en-US" sz="1600">
                <a:solidFill>
                  <a:srgbClr val="00B050"/>
                </a:solidFill>
              </a:rPr>
              <a:t>w</a:t>
            </a:r>
            <a:r>
              <a:rPr lang="en-US" sz="1600" baseline="-25000">
                <a:solidFill>
                  <a:srgbClr val="00B050"/>
                </a:solidFill>
              </a:rPr>
              <a:t>4,1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E4D9D9A-D582-6D42-A685-E6F807925234}"/>
              </a:ext>
            </a:extLst>
          </p:cNvPr>
          <p:cNvSpPr txBox="1"/>
          <p:nvPr/>
        </p:nvSpPr>
        <p:spPr>
          <a:xfrm>
            <a:off x="5026267" y="4329659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  </a:t>
            </a:r>
            <a:r>
              <a:rPr lang="en-US"/>
              <a:t>=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66357080-0C94-5E4B-BE85-C8E7E52D2D2A}"/>
              </a:ext>
            </a:extLst>
          </p:cNvPr>
          <p:cNvCxnSpPr>
            <a:cxnSpLocks/>
            <a:stCxn id="105" idx="6"/>
          </p:cNvCxnSpPr>
          <p:nvPr/>
        </p:nvCxnSpPr>
        <p:spPr>
          <a:xfrm>
            <a:off x="7427737" y="2374717"/>
            <a:ext cx="42594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4E8AC360-6DC5-1F47-9FC9-2B28AFA64BC1}"/>
              </a:ext>
            </a:extLst>
          </p:cNvPr>
          <p:cNvSpPr/>
          <p:nvPr/>
        </p:nvSpPr>
        <p:spPr>
          <a:xfrm>
            <a:off x="7854591" y="2143271"/>
            <a:ext cx="461913" cy="466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90E9B05B-6491-8C42-90E4-71E9FAE2B396}"/>
              </a:ext>
            </a:extLst>
          </p:cNvPr>
          <p:cNvSpPr txBox="1"/>
          <p:nvPr/>
        </p:nvSpPr>
        <p:spPr>
          <a:xfrm>
            <a:off x="7934632" y="216811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/>
              <a:t>y</a:t>
            </a:r>
            <a:endParaRPr lang="en-US" sz="1800" baseline="-25000"/>
          </a:p>
        </p:txBody>
      </p:sp>
    </p:spTree>
    <p:extLst>
      <p:ext uri="{BB962C8B-B14F-4D97-AF65-F5344CB8AC3E}">
        <p14:creationId xmlns:p14="http://schemas.microsoft.com/office/powerpoint/2010/main" val="394497111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9429</TotalTime>
  <Words>3438</Words>
  <Application>Microsoft Macintosh PowerPoint</Application>
  <PresentationFormat>On-screen Show (16:9)</PresentationFormat>
  <Paragraphs>917</Paragraphs>
  <Slides>90</Slides>
  <Notes>87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90</vt:i4>
      </vt:variant>
    </vt:vector>
  </HeadingPairs>
  <TitlesOfParts>
    <vt:vector size="96" baseType="lpstr">
      <vt:lpstr>Arial</vt:lpstr>
      <vt:lpstr>Cambria Math</vt:lpstr>
      <vt:lpstr>Courier</vt:lpstr>
      <vt:lpstr>Helvetica Neue</vt:lpstr>
      <vt:lpstr>Wingdings</vt:lpstr>
      <vt:lpstr>simple-light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Radu Ionescu</cp:lastModifiedBy>
  <cp:revision>525</cp:revision>
  <dcterms:modified xsi:type="dcterms:W3CDTF">2023-11-26T19:52:56Z</dcterms:modified>
</cp:coreProperties>
</file>